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2" r:id="rId6"/>
    <p:sldId id="260" r:id="rId7"/>
    <p:sldId id="263" r:id="rId8"/>
    <p:sldId id="264" r:id="rId9"/>
    <p:sldId id="265" r:id="rId10"/>
    <p:sldId id="266" r:id="rId11"/>
    <p:sldId id="267" r:id="rId12"/>
    <p:sldId id="268" r:id="rId13"/>
    <p:sldId id="269" r:id="rId14"/>
    <p:sldId id="270" r:id="rId15"/>
    <p:sldId id="271" r:id="rId16"/>
    <p:sldId id="272" r:id="rId17"/>
    <p:sldId id="274" r:id="rId18"/>
    <p:sldId id="273" r:id="rId19"/>
    <p:sldId id="275" r:id="rId20"/>
    <p:sldId id="277" r:id="rId21"/>
    <p:sldId id="278" r:id="rId22"/>
    <p:sldId id="279" r:id="rId23"/>
    <p:sldId id="276" r:id="rId24"/>
    <p:sldId id="280" r:id="rId25"/>
    <p:sldId id="281" r:id="rId26"/>
    <p:sldId id="282" r:id="rId27"/>
    <p:sldId id="283" r:id="rId28"/>
    <p:sldId id="285" r:id="rId29"/>
    <p:sldId id="284" r:id="rId30"/>
    <p:sldId id="286" r:id="rId31"/>
    <p:sldId id="289" r:id="rId32"/>
    <p:sldId id="287" r:id="rId33"/>
    <p:sldId id="28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2" clrIdx="0">
    <p:extLst>
      <p:ext uri="{19B8F6BF-5375-455C-9EA6-DF929625EA0E}">
        <p15:presenceInfo xmlns:p15="http://schemas.microsoft.com/office/powerpoint/2012/main" userId="9091f2f2db5d83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32E02257-AA14-492C-92A9-CDC9E6D6A7FA}" type="datetimeFigureOut">
              <a:rPr lang="zh-CN" altLang="en-US" smtClean="0"/>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596274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2E02257-AA14-492C-92A9-CDC9E6D6A7FA}" type="datetimeFigureOut">
              <a:rPr lang="zh-CN" altLang="en-US" smtClean="0"/>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390439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2E02257-AA14-492C-92A9-CDC9E6D6A7FA}" type="datetimeFigureOut">
              <a:rPr lang="zh-CN" altLang="en-US" smtClean="0"/>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4248260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2E02257-AA14-492C-92A9-CDC9E6D6A7FA}" type="datetimeFigureOut">
              <a:rPr lang="zh-CN" altLang="en-US" smtClean="0"/>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3831635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32E02257-AA14-492C-92A9-CDC9E6D6A7FA}" type="datetimeFigureOut">
              <a:rPr lang="zh-CN" altLang="en-US" smtClean="0"/>
              <a:t>2018/10/30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1339553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2E02257-AA14-492C-92A9-CDC9E6D6A7FA}" type="datetimeFigureOut">
              <a:rPr lang="zh-CN" altLang="en-US" smtClean="0"/>
              <a:t>2018/10/30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236937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2E02257-AA14-492C-92A9-CDC9E6D6A7FA}" type="datetimeFigureOut">
              <a:rPr lang="zh-CN" altLang="en-US" smtClean="0"/>
              <a:t>2018/10/30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1006812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2E02257-AA14-492C-92A9-CDC9E6D6A7FA}" type="datetimeFigureOut">
              <a:rPr lang="zh-CN" altLang="en-US" smtClean="0"/>
              <a:t>2018/10/30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3516466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E02257-AA14-492C-92A9-CDC9E6D6A7FA}" type="datetimeFigureOut">
              <a:rPr lang="zh-CN" altLang="en-US" smtClean="0"/>
              <a:t>2018/10/30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889249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2E02257-AA14-492C-92A9-CDC9E6D6A7FA}" type="datetimeFigureOut">
              <a:rPr lang="zh-CN" altLang="en-US" smtClean="0"/>
              <a:t>2018/10/30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2572158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32E02257-AA14-492C-92A9-CDC9E6D6A7FA}" type="datetimeFigureOut">
              <a:rPr lang="zh-CN" altLang="en-US" smtClean="0"/>
              <a:t>2018/10/30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1342186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2257-AA14-492C-92A9-CDC9E6D6A7FA}" type="datetimeFigureOut">
              <a:rPr lang="zh-CN" altLang="en-US" smtClean="0"/>
              <a:t>2018/10/30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219C0B-8A41-4C30-8864-AF1F9C3F6455}" type="slidenum">
              <a:rPr lang="zh-CN" altLang="en-US" smtClean="0"/>
              <a:t>‹#›</a:t>
            </a:fld>
            <a:endParaRPr lang="zh-CN" altLang="en-US"/>
          </a:p>
        </p:txBody>
      </p:sp>
    </p:spTree>
    <p:extLst>
      <p:ext uri="{BB962C8B-B14F-4D97-AF65-F5344CB8AC3E}">
        <p14:creationId xmlns:p14="http://schemas.microsoft.com/office/powerpoint/2010/main" val="1518562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200727"/>
            <a:ext cx="9144000" cy="1154690"/>
          </a:xfrm>
        </p:spPr>
        <p:txBody>
          <a:bodyPr>
            <a:normAutofit/>
          </a:bodyPr>
          <a:lstStyle/>
          <a:p>
            <a:r>
              <a:rPr lang="zh-CN" altLang="en-US" sz="4800" dirty="0" smtClean="0"/>
              <a:t>论文报告</a:t>
            </a:r>
            <a:endParaRPr lang="zh-CN" altLang="en-US" sz="4800" dirty="0"/>
          </a:p>
        </p:txBody>
      </p:sp>
      <p:sp>
        <p:nvSpPr>
          <p:cNvPr id="3" name="副标题 2"/>
          <p:cNvSpPr>
            <a:spLocks noGrp="1"/>
          </p:cNvSpPr>
          <p:nvPr>
            <p:ph type="subTitle" idx="1"/>
          </p:nvPr>
        </p:nvSpPr>
        <p:spPr>
          <a:xfrm>
            <a:off x="1524000" y="3602038"/>
            <a:ext cx="9144000" cy="981251"/>
          </a:xfrm>
        </p:spPr>
        <p:txBody>
          <a:bodyPr/>
          <a:lstStyle/>
          <a:p>
            <a:r>
              <a:rPr lang="zh-CN" altLang="en-US" dirty="0" smtClean="0"/>
              <a:t>姓名：邓旺</a:t>
            </a:r>
            <a:endParaRPr lang="en-US" altLang="zh-CN" dirty="0" smtClean="0"/>
          </a:p>
          <a:p>
            <a:r>
              <a:rPr lang="zh-CN" altLang="en-US" dirty="0"/>
              <a:t>学</a:t>
            </a:r>
            <a:r>
              <a:rPr lang="zh-CN" altLang="en-US" dirty="0" smtClean="0"/>
              <a:t>号：</a:t>
            </a:r>
            <a:r>
              <a:rPr lang="en-US" altLang="zh-CN" dirty="0" smtClean="0"/>
              <a:t>15331061</a:t>
            </a:r>
            <a:endParaRPr lang="zh-CN" altLang="en-US" dirty="0"/>
          </a:p>
        </p:txBody>
      </p:sp>
    </p:spTree>
    <p:extLst>
      <p:ext uri="{BB962C8B-B14F-4D97-AF65-F5344CB8AC3E}">
        <p14:creationId xmlns:p14="http://schemas.microsoft.com/office/powerpoint/2010/main" val="3234241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9347"/>
            <a:ext cx="10515600" cy="1325563"/>
          </a:xfrm>
        </p:spPr>
        <p:txBody>
          <a:bodyPr/>
          <a:lstStyle/>
          <a:p>
            <a:r>
              <a:rPr lang="zh-CN" altLang="en-US" dirty="0" smtClean="0"/>
              <a:t>创建</a:t>
            </a:r>
            <a:r>
              <a:rPr lang="en-US" altLang="zh-CN" dirty="0" smtClean="0"/>
              <a:t>HD </a:t>
            </a:r>
            <a:r>
              <a:rPr lang="en-US" altLang="zh-CN" dirty="0"/>
              <a:t>map</a:t>
            </a:r>
            <a:endParaRPr lang="zh-CN" altLang="en-US" dirty="0"/>
          </a:p>
        </p:txBody>
      </p:sp>
      <p:sp>
        <p:nvSpPr>
          <p:cNvPr id="3" name="内容占位符 2"/>
          <p:cNvSpPr>
            <a:spLocks noGrp="1"/>
          </p:cNvSpPr>
          <p:nvPr>
            <p:ph idx="1"/>
          </p:nvPr>
        </p:nvSpPr>
        <p:spPr>
          <a:xfrm>
            <a:off x="838200" y="1365956"/>
            <a:ext cx="10515600" cy="4811007"/>
          </a:xfrm>
        </p:spPr>
        <p:txBody>
          <a:bodyPr/>
          <a:lstStyle/>
          <a:p>
            <a:pPr marL="0" indent="0">
              <a:buNone/>
            </a:pPr>
            <a:r>
              <a:rPr lang="zh-CN" altLang="zh-CN" dirty="0"/>
              <a:t>然后通过各辆汽车上</a:t>
            </a:r>
            <a:r>
              <a:rPr lang="zh-CN" altLang="zh-CN" dirty="0" smtClean="0"/>
              <a:t>传</a:t>
            </a:r>
            <a:r>
              <a:rPr lang="zh-CN" altLang="en-US" dirty="0" smtClean="0"/>
              <a:t>其所在</a:t>
            </a:r>
            <a:r>
              <a:rPr lang="zh-CN" altLang="zh-CN" dirty="0" smtClean="0"/>
              <a:t>位置</a:t>
            </a:r>
            <a:r>
              <a:rPr lang="zh-CN" altLang="en-US" dirty="0" smtClean="0"/>
              <a:t>周围环境</a:t>
            </a:r>
            <a:r>
              <a:rPr lang="zh-CN" altLang="zh-CN" dirty="0" smtClean="0"/>
              <a:t>的</a:t>
            </a:r>
            <a:r>
              <a:rPr lang="zh-CN" altLang="zh-CN" dirty="0"/>
              <a:t>三维特征图，创建一个当前的</a:t>
            </a:r>
            <a:r>
              <a:rPr lang="en-US" altLang="zh-CN" dirty="0"/>
              <a:t>HD </a:t>
            </a:r>
            <a:r>
              <a:rPr lang="en-US" altLang="zh-CN" dirty="0" smtClean="0"/>
              <a:t>map</a:t>
            </a:r>
            <a:r>
              <a:rPr lang="zh-CN" altLang="en-US" dirty="0" smtClean="0"/>
              <a:t>，定位出车辆在公共坐标系中的位置</a:t>
            </a:r>
            <a:endParaRPr lang="zh-CN" altLang="zh-CN" dirty="0"/>
          </a:p>
          <a:p>
            <a:pPr marL="0" indent="0">
              <a:buNone/>
            </a:pPr>
            <a:endParaRPr lang="zh-CN" alt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5" y="2223911"/>
            <a:ext cx="7981950" cy="424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9672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视野拓展</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400" dirty="0" smtClean="0"/>
              <a:t>使用</a:t>
            </a:r>
            <a:r>
              <a:rPr lang="zh-CN" altLang="en-US" sz="2400" dirty="0"/>
              <a:t>上面创建的</a:t>
            </a:r>
            <a:r>
              <a:rPr lang="en-US" altLang="zh-CN" sz="2400" dirty="0"/>
              <a:t>HD map</a:t>
            </a:r>
            <a:r>
              <a:rPr lang="zh-CN" altLang="en-US" sz="2400" dirty="0"/>
              <a:t>进行车辆位置的精确</a:t>
            </a:r>
            <a:r>
              <a:rPr lang="zh-CN" altLang="en-US" sz="2400" dirty="0" smtClean="0"/>
              <a:t>定位；</a:t>
            </a:r>
            <a:endParaRPr lang="zh-CN" altLang="en-US" sz="2400" dirty="0"/>
          </a:p>
          <a:p>
            <a:pPr marL="0" indent="0">
              <a:buNone/>
            </a:pPr>
            <a:r>
              <a:rPr lang="zh-CN" altLang="en-US" sz="2400" dirty="0" smtClean="0"/>
              <a:t>每</a:t>
            </a:r>
            <a:r>
              <a:rPr lang="zh-CN" altLang="en-US" sz="2400" dirty="0"/>
              <a:t>一个点云中的位置参数是相对于本地相机的</a:t>
            </a:r>
            <a:r>
              <a:rPr lang="zh-CN" altLang="en-US" sz="2400" dirty="0" smtClean="0"/>
              <a:t>坐标系，通过引入一</a:t>
            </a:r>
            <a:r>
              <a:rPr lang="zh-CN" altLang="en-US" sz="2400" dirty="0"/>
              <a:t>个</a:t>
            </a:r>
            <a:r>
              <a:rPr lang="zh-CN" altLang="en-US" sz="2400" dirty="0" smtClean="0"/>
              <a:t>世界坐标系（公共坐标系），将</a:t>
            </a:r>
            <a:r>
              <a:rPr lang="zh-CN" altLang="en-US" sz="2400" dirty="0"/>
              <a:t>相机坐标中的位置映射到</a:t>
            </a:r>
            <a:r>
              <a:rPr lang="zh-CN" altLang="en-US" sz="2400" dirty="0" smtClean="0"/>
              <a:t>世界坐标系中，这个过程通过</a:t>
            </a:r>
            <a:r>
              <a:rPr lang="zh-CN" altLang="en-US" sz="2400" dirty="0"/>
              <a:t>一个矩阵变化得到</a:t>
            </a:r>
            <a:r>
              <a:rPr lang="zh-CN" altLang="en-US" sz="2400" dirty="0" smtClean="0"/>
              <a:t>：</a:t>
            </a:r>
            <a:endParaRPr lang="en-US" altLang="zh-CN" sz="2400" dirty="0" smtClean="0"/>
          </a:p>
          <a:p>
            <a:pPr marL="0" indent="0">
              <a:buNone/>
            </a:pPr>
            <a:endParaRPr lang="zh-CN" altLang="en-US" sz="2400" dirty="0" smtClean="0"/>
          </a:p>
          <a:p>
            <a:pPr marL="0" indent="0">
              <a:buNone/>
            </a:pPr>
            <a:endParaRPr lang="zh-CN" altLang="en-US" sz="2400" dirty="0"/>
          </a:p>
        </p:txBody>
      </p:sp>
      <p:pic>
        <p:nvPicPr>
          <p:cNvPr id="4" name="图片 3"/>
          <p:cNvPicPr/>
          <p:nvPr/>
        </p:nvPicPr>
        <p:blipFill>
          <a:blip r:embed="rId2"/>
          <a:stretch>
            <a:fillRect/>
          </a:stretch>
        </p:blipFill>
        <p:spPr>
          <a:xfrm>
            <a:off x="688623" y="3517516"/>
            <a:ext cx="4470399" cy="1275080"/>
          </a:xfrm>
          <a:prstGeom prst="rect">
            <a:avLst/>
          </a:prstGeom>
        </p:spPr>
      </p:pic>
      <p:sp>
        <p:nvSpPr>
          <p:cNvPr id="5" name="TextBox 4"/>
          <p:cNvSpPr txBox="1"/>
          <p:nvPr/>
        </p:nvSpPr>
        <p:spPr>
          <a:xfrm>
            <a:off x="5159022" y="3517110"/>
            <a:ext cx="6671734" cy="1200329"/>
          </a:xfrm>
          <a:prstGeom prst="rect">
            <a:avLst/>
          </a:prstGeom>
          <a:noFill/>
        </p:spPr>
        <p:txBody>
          <a:bodyPr wrap="square" rtlCol="0">
            <a:spAutoFit/>
          </a:bodyPr>
          <a:lstStyle/>
          <a:p>
            <a:r>
              <a:rPr lang="zh-CN" altLang="en-US" dirty="0" smtClean="0"/>
              <a:t>比如：</a:t>
            </a:r>
            <a:endParaRPr lang="en-US" altLang="zh-CN" dirty="0" smtClean="0"/>
          </a:p>
          <a:p>
            <a:r>
              <a:rPr lang="zh-CN" altLang="zh-CN" dirty="0" smtClean="0"/>
              <a:t>一</a:t>
            </a:r>
            <a:r>
              <a:rPr lang="zh-CN" altLang="zh-CN" dirty="0"/>
              <a:t>个</a:t>
            </a:r>
            <a:r>
              <a:rPr lang="zh-CN" altLang="en-US" dirty="0"/>
              <a:t>三维</a:t>
            </a:r>
            <a:r>
              <a:rPr lang="zh-CN" altLang="zh-CN" dirty="0"/>
              <a:t>像素点在相机坐标中的位置：</a:t>
            </a:r>
            <a:r>
              <a:rPr lang="en-US" altLang="zh-CN" dirty="0"/>
              <a:t> V = [x, y, z, </a:t>
            </a:r>
            <a:r>
              <a:rPr lang="en-US" altLang="zh-CN" dirty="0" smtClean="0"/>
              <a:t>1]T</a:t>
            </a:r>
          </a:p>
          <a:p>
            <a:r>
              <a:rPr lang="zh-CN" altLang="zh-CN" dirty="0"/>
              <a:t>该像素点在世界坐标中的对应的位置：</a:t>
            </a:r>
            <a:r>
              <a:rPr lang="en-US" altLang="zh-CN" dirty="0"/>
              <a:t>V’ = [x</a:t>
            </a:r>
            <a:r>
              <a:rPr lang="en-US" altLang="zh-CN" dirty="0" smtClean="0"/>
              <a:t>’, y’, z</a:t>
            </a:r>
            <a:r>
              <a:rPr lang="en-US" altLang="zh-CN" dirty="0"/>
              <a:t>’,1]T </a:t>
            </a:r>
            <a:endParaRPr lang="zh-CN" altLang="zh-CN" dirty="0"/>
          </a:p>
          <a:p>
            <a:endParaRPr lang="zh-CN" altLang="zh-CN" dirty="0"/>
          </a:p>
        </p:txBody>
      </p:sp>
    </p:spTree>
    <p:extLst>
      <p:ext uri="{BB962C8B-B14F-4D97-AF65-F5344CB8AC3E}">
        <p14:creationId xmlns:p14="http://schemas.microsoft.com/office/powerpoint/2010/main" val="40313153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0221" y="638444"/>
            <a:ext cx="9268179" cy="1938992"/>
          </a:xfrm>
          <a:prstGeom prst="rect">
            <a:avLst/>
          </a:prstGeom>
          <a:noFill/>
        </p:spPr>
        <p:txBody>
          <a:bodyPr wrap="square" rtlCol="0">
            <a:spAutoFit/>
          </a:bodyPr>
          <a:lstStyle/>
          <a:p>
            <a:r>
              <a:rPr lang="zh-CN" altLang="en-US" sz="2400" dirty="0" smtClean="0"/>
              <a:t>比如：</a:t>
            </a:r>
            <a:endParaRPr lang="en-US" altLang="zh-CN" sz="2400" dirty="0" smtClean="0"/>
          </a:p>
          <a:p>
            <a:r>
              <a:rPr lang="zh-CN" altLang="zh-CN" sz="2400" dirty="0" smtClean="0"/>
              <a:t>一</a:t>
            </a:r>
            <a:r>
              <a:rPr lang="zh-CN" altLang="zh-CN" sz="2400" dirty="0"/>
              <a:t>个</a:t>
            </a:r>
            <a:r>
              <a:rPr lang="zh-CN" altLang="en-US" sz="2400" dirty="0"/>
              <a:t>三维</a:t>
            </a:r>
            <a:r>
              <a:rPr lang="zh-CN" altLang="zh-CN" sz="2400" dirty="0"/>
              <a:t>像素点在相机坐标中的位置：</a:t>
            </a:r>
            <a:r>
              <a:rPr lang="en-US" altLang="zh-CN" sz="2400" dirty="0"/>
              <a:t> V = [x, y, z, </a:t>
            </a:r>
            <a:r>
              <a:rPr lang="en-US" altLang="zh-CN" sz="2400" dirty="0" smtClean="0"/>
              <a:t>1]T</a:t>
            </a:r>
          </a:p>
          <a:p>
            <a:r>
              <a:rPr lang="zh-CN" altLang="zh-CN" sz="2400" dirty="0"/>
              <a:t>该像素点在世界坐标中的对应的位置：</a:t>
            </a:r>
            <a:r>
              <a:rPr lang="en-US" altLang="zh-CN" sz="2400" dirty="0"/>
              <a:t>V’ = [x’,y’,z’,1]T </a:t>
            </a:r>
            <a:endParaRPr lang="zh-CN" altLang="zh-CN" sz="2400" dirty="0"/>
          </a:p>
          <a:p>
            <a:endParaRPr lang="en-US" altLang="zh-CN" sz="2400" dirty="0" smtClean="0"/>
          </a:p>
          <a:p>
            <a:r>
              <a:rPr lang="zh-CN" altLang="en-US" sz="2400" dirty="0" smtClean="0"/>
              <a:t>他们对应的关系如下：</a:t>
            </a:r>
            <a:endParaRPr lang="zh-CN" altLang="zh-CN" sz="2400" dirty="0"/>
          </a:p>
        </p:txBody>
      </p:sp>
      <p:pic>
        <p:nvPicPr>
          <p:cNvPr id="6" name="图片 5"/>
          <p:cNvPicPr/>
          <p:nvPr/>
        </p:nvPicPr>
        <p:blipFill>
          <a:blip r:embed="rId2"/>
          <a:stretch>
            <a:fillRect/>
          </a:stretch>
        </p:blipFill>
        <p:spPr>
          <a:xfrm>
            <a:off x="351719" y="2888640"/>
            <a:ext cx="4286250" cy="1457325"/>
          </a:xfrm>
          <a:prstGeom prst="rect">
            <a:avLst/>
          </a:prstGeom>
        </p:spPr>
      </p:pic>
      <p:sp>
        <p:nvSpPr>
          <p:cNvPr id="7" name="TextBox 6"/>
          <p:cNvSpPr txBox="1"/>
          <p:nvPr/>
        </p:nvSpPr>
        <p:spPr>
          <a:xfrm>
            <a:off x="4944532" y="2680556"/>
            <a:ext cx="6818489" cy="830997"/>
          </a:xfrm>
          <a:prstGeom prst="rect">
            <a:avLst/>
          </a:prstGeom>
          <a:noFill/>
        </p:spPr>
        <p:txBody>
          <a:bodyPr wrap="square" rtlCol="0">
            <a:spAutoFit/>
          </a:bodyPr>
          <a:lstStyle/>
          <a:p>
            <a:r>
              <a:rPr lang="zh-CN" altLang="en-US" sz="2400" dirty="0" smtClean="0"/>
              <a:t>这样，像素点在两个相机坐标系中的位置变化有如下关系：</a:t>
            </a:r>
            <a:endParaRPr lang="zh-CN" altLang="zh-CN" sz="2400" dirty="0"/>
          </a:p>
        </p:txBody>
      </p:sp>
      <p:pic>
        <p:nvPicPr>
          <p:cNvPr id="8" name="图片 7"/>
          <p:cNvPicPr/>
          <p:nvPr/>
        </p:nvPicPr>
        <p:blipFill>
          <a:blip r:embed="rId3"/>
          <a:stretch>
            <a:fillRect/>
          </a:stretch>
        </p:blipFill>
        <p:spPr>
          <a:xfrm>
            <a:off x="5174756" y="3711257"/>
            <a:ext cx="5274310" cy="1467485"/>
          </a:xfrm>
          <a:prstGeom prst="rect">
            <a:avLst/>
          </a:prstGeom>
        </p:spPr>
      </p:pic>
    </p:spTree>
    <p:extLst>
      <p:ext uri="{BB962C8B-B14F-4D97-AF65-F5344CB8AC3E}">
        <p14:creationId xmlns:p14="http://schemas.microsoft.com/office/powerpoint/2010/main" val="26062261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动态对象检测与</a:t>
            </a:r>
            <a:r>
              <a:rPr lang="zh-CN" altLang="zh-CN" b="1" dirty="0" smtClean="0"/>
              <a:t>隔离</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400" dirty="0"/>
              <a:t>为了减少传输的数据量，需要区分点云中哪些哪些对象是需要传输的以及哪些对象是不需要传输的，然后将</a:t>
            </a:r>
            <a:r>
              <a:rPr lang="zh-CN" altLang="en-US" sz="2400" dirty="0" smtClean="0"/>
              <a:t>两种对象隔离</a:t>
            </a:r>
            <a:r>
              <a:rPr lang="zh-CN" altLang="en-US" sz="2400" dirty="0"/>
              <a:t>开，这样，在传输的时候就只发送那些需要传输的数据</a:t>
            </a:r>
          </a:p>
          <a:p>
            <a:pPr marL="0" indent="0">
              <a:buNone/>
            </a:pPr>
            <a:endParaRPr lang="zh-CN" altLang="en-US" sz="2400" dirty="0"/>
          </a:p>
          <a:p>
            <a:pPr marL="0" indent="0">
              <a:buNone/>
            </a:pPr>
            <a:r>
              <a:rPr lang="zh-CN" altLang="en-US" sz="2400" dirty="0"/>
              <a:t>首先判断标准：是否静止（检测像素点是否在连续帧中运动）</a:t>
            </a:r>
            <a:r>
              <a:rPr lang="en-US" altLang="zh-CN" sz="2400" dirty="0"/>
              <a:t>,</a:t>
            </a:r>
            <a:r>
              <a:rPr lang="zh-CN" altLang="en-US" sz="2400" dirty="0"/>
              <a:t>在这个步骤中为了减少计算量，忽略一些细节，在二位空间中检测像素点的移动进行</a:t>
            </a:r>
            <a:r>
              <a:rPr lang="zh-CN" altLang="en-US" sz="2400" dirty="0" smtClean="0"/>
              <a:t>判断。</a:t>
            </a:r>
            <a:endParaRPr lang="zh-CN" altLang="en-US" sz="2400" dirty="0"/>
          </a:p>
          <a:p>
            <a:pPr marL="0" indent="0">
              <a:buNone/>
            </a:pPr>
            <a:endParaRPr lang="zh-CN" altLang="en-US" sz="2400" dirty="0"/>
          </a:p>
          <a:p>
            <a:pPr marL="0" indent="0">
              <a:buNone/>
            </a:pPr>
            <a:r>
              <a:rPr lang="zh-CN" altLang="en-US" sz="2400" dirty="0"/>
              <a:t>使用</a:t>
            </a:r>
            <a:r>
              <a:rPr lang="en-US" altLang="zh-CN" sz="2400" dirty="0"/>
              <a:t>SURF features </a:t>
            </a:r>
            <a:r>
              <a:rPr lang="zh-CN" altLang="en-US" sz="2400" dirty="0"/>
              <a:t>进行二维平面的像素点运动检测，由于相邻两帧之间车辆自身在运动，所以需要使用单应性变换矩阵来映射某个像素点在相邻两帧之间的位置变化，从而判断出该像素点是否发生了移动</a:t>
            </a:r>
          </a:p>
          <a:p>
            <a:pPr marL="0" indent="0">
              <a:buNone/>
            </a:pPr>
            <a:endParaRPr lang="zh-CN" altLang="en-US" sz="2400" dirty="0"/>
          </a:p>
        </p:txBody>
      </p:sp>
    </p:spTree>
    <p:extLst>
      <p:ext uri="{BB962C8B-B14F-4D97-AF65-F5344CB8AC3E}">
        <p14:creationId xmlns:p14="http://schemas.microsoft.com/office/powerpoint/2010/main" val="13795101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0260" y="578245"/>
            <a:ext cx="10515600" cy="3033595"/>
          </a:xfrm>
          <a:prstGeom prst="rect">
            <a:avLst/>
          </a:prstGeom>
          <a:noFill/>
          <a:ln>
            <a:noFill/>
          </a:ln>
        </p:spPr>
      </p:pic>
      <p:sp>
        <p:nvSpPr>
          <p:cNvPr id="6" name="矩形 5"/>
          <p:cNvSpPr/>
          <p:nvPr/>
        </p:nvSpPr>
        <p:spPr>
          <a:xfrm>
            <a:off x="567160" y="3663404"/>
            <a:ext cx="9734308" cy="2677656"/>
          </a:xfrm>
          <a:prstGeom prst="rect">
            <a:avLst/>
          </a:prstGeom>
        </p:spPr>
        <p:txBody>
          <a:bodyPr wrap="square">
            <a:spAutoFit/>
          </a:bodyPr>
          <a:lstStyle/>
          <a:p>
            <a:r>
              <a:rPr lang="zh-CN" altLang="zh-CN" sz="2400" dirty="0"/>
              <a:t>在当前帧中的位置：</a:t>
            </a:r>
            <a:r>
              <a:rPr lang="en-US" altLang="zh-CN" sz="2400" dirty="0"/>
              <a:t>P = [x, y]T</a:t>
            </a:r>
            <a:endParaRPr lang="zh-CN" altLang="zh-CN" sz="2400" dirty="0"/>
          </a:p>
          <a:p>
            <a:r>
              <a:rPr lang="zh-CN" altLang="zh-CN" sz="2400" dirty="0"/>
              <a:t>在上一帧中的位置</a:t>
            </a:r>
            <a:r>
              <a:rPr lang="en-US" altLang="zh-CN" sz="2400" dirty="0"/>
              <a:t>: P0 = [x0, y0]T </a:t>
            </a:r>
            <a:endParaRPr lang="zh-CN" altLang="zh-CN" sz="2400" dirty="0"/>
          </a:p>
          <a:p>
            <a:r>
              <a:rPr lang="zh-CN" altLang="zh-CN" sz="2400" dirty="0"/>
              <a:t>然后通过一个单应性矩阵变换</a:t>
            </a:r>
            <a:r>
              <a:rPr lang="en-US" altLang="zh-CN" sz="2400" i="1" dirty="0"/>
              <a:t>H</a:t>
            </a:r>
            <a:r>
              <a:rPr lang="zh-CN" altLang="zh-CN" sz="2400" dirty="0"/>
              <a:t>，判断位置</a:t>
            </a:r>
            <a:r>
              <a:rPr lang="en-US" altLang="zh-CN" sz="2400" dirty="0" smtClean="0"/>
              <a:t>:</a:t>
            </a:r>
          </a:p>
          <a:p>
            <a:r>
              <a:rPr lang="en-US" altLang="zh-CN" sz="2400" dirty="0"/>
              <a:t>	</a:t>
            </a:r>
            <a:r>
              <a:rPr lang="en-US" altLang="zh-CN" sz="2400" dirty="0" smtClean="0"/>
              <a:t>		P </a:t>
            </a:r>
            <a:r>
              <a:rPr lang="zh-CN" altLang="zh-CN" sz="2400" dirty="0"/>
              <a:t>和 </a:t>
            </a:r>
            <a:r>
              <a:rPr lang="en-US" altLang="zh-CN" sz="2400" i="1" dirty="0"/>
              <a:t>H * </a:t>
            </a:r>
            <a:r>
              <a:rPr lang="en-US" altLang="zh-CN" sz="2400" dirty="0" smtClean="0"/>
              <a:t>P0</a:t>
            </a:r>
          </a:p>
          <a:p>
            <a:endParaRPr lang="zh-CN" altLang="zh-CN" sz="2400" dirty="0"/>
          </a:p>
          <a:p>
            <a:r>
              <a:rPr lang="zh-CN" altLang="zh-CN" sz="2400" dirty="0"/>
              <a:t>通过上面的过程就可以将动态对象静态对象分隔开，然后传输的时候就只传输动态对象的数据。</a:t>
            </a:r>
          </a:p>
        </p:txBody>
      </p:sp>
    </p:spTree>
    <p:extLst>
      <p:ext uri="{BB962C8B-B14F-4D97-AF65-F5344CB8AC3E}">
        <p14:creationId xmlns:p14="http://schemas.microsoft.com/office/powerpoint/2010/main" val="36596546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3045" y="139347"/>
            <a:ext cx="10515600" cy="1325563"/>
          </a:xfrm>
        </p:spPr>
        <p:txBody>
          <a:bodyPr/>
          <a:lstStyle/>
          <a:p>
            <a:r>
              <a:rPr lang="zh-CN" altLang="en-US" dirty="0" smtClean="0"/>
              <a:t>结果分析</a:t>
            </a:r>
            <a:r>
              <a:rPr lang="en-US" altLang="zh-CN" dirty="0" smtClean="0"/>
              <a:t>—</a:t>
            </a:r>
            <a:r>
              <a:rPr lang="en-US" altLang="zh-CN" dirty="0"/>
              <a:t>Extended Vision</a:t>
            </a:r>
            <a:endParaRPr lang="zh-CN" altLang="en-US" dirty="0"/>
          </a:p>
        </p:txBody>
      </p:sp>
      <p:pic>
        <p:nvPicPr>
          <p:cNvPr id="4" name="内容占位符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5804" y="1317626"/>
            <a:ext cx="4465170" cy="2531886"/>
          </a:xfrm>
          <a:prstGeom prst="rect">
            <a:avLst/>
          </a:prstGeom>
          <a:noFill/>
          <a:ln>
            <a:noFill/>
          </a:ln>
        </p:spPr>
      </p:pic>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929561" y="1316216"/>
            <a:ext cx="4320750" cy="2510717"/>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885648" y="4320328"/>
            <a:ext cx="4505325" cy="2416810"/>
          </a:xfrm>
          <a:prstGeom prst="rect">
            <a:avLst/>
          </a:prstGeom>
          <a:noFill/>
          <a:ln>
            <a:noFill/>
          </a:ln>
        </p:spPr>
      </p:pic>
      <p:sp>
        <p:nvSpPr>
          <p:cNvPr id="7" name="TextBox 6"/>
          <p:cNvSpPr txBox="1"/>
          <p:nvPr/>
        </p:nvSpPr>
        <p:spPr>
          <a:xfrm>
            <a:off x="6163733" y="4402667"/>
            <a:ext cx="4492978" cy="1200329"/>
          </a:xfrm>
          <a:prstGeom prst="rect">
            <a:avLst/>
          </a:prstGeom>
          <a:noFill/>
        </p:spPr>
        <p:txBody>
          <a:bodyPr wrap="square" rtlCol="0">
            <a:spAutoFit/>
          </a:bodyPr>
          <a:lstStyle/>
          <a:p>
            <a:r>
              <a:rPr lang="zh-CN" altLang="en-US" dirty="0" smtClean="0"/>
              <a:t>这三幅图分别是：</a:t>
            </a:r>
            <a:endParaRPr lang="en-US" altLang="zh-CN" dirty="0" smtClean="0"/>
          </a:p>
          <a:p>
            <a:r>
              <a:rPr lang="zh-CN" altLang="en-US" dirty="0"/>
              <a:t>前一辆车</a:t>
            </a:r>
            <a:r>
              <a:rPr lang="zh-CN" altLang="en-US" dirty="0" smtClean="0"/>
              <a:t>的视角</a:t>
            </a:r>
            <a:endParaRPr lang="en-US" altLang="zh-CN" dirty="0" smtClean="0"/>
          </a:p>
          <a:p>
            <a:r>
              <a:rPr lang="zh-CN" altLang="en-US" dirty="0"/>
              <a:t>后一辆</a:t>
            </a:r>
            <a:r>
              <a:rPr lang="zh-CN" altLang="en-US" dirty="0" smtClean="0"/>
              <a:t>车的视角</a:t>
            </a:r>
            <a:endParaRPr lang="en-US" altLang="zh-CN" dirty="0" smtClean="0"/>
          </a:p>
          <a:p>
            <a:r>
              <a:rPr lang="zh-CN" altLang="en-US" dirty="0"/>
              <a:t>事业拓宽</a:t>
            </a:r>
            <a:r>
              <a:rPr lang="zh-CN" altLang="en-US" dirty="0" smtClean="0"/>
              <a:t>后的视角</a:t>
            </a:r>
            <a:endParaRPr lang="zh-CN" altLang="en-US" dirty="0"/>
          </a:p>
        </p:txBody>
      </p:sp>
    </p:spTree>
    <p:extLst>
      <p:ext uri="{BB962C8B-B14F-4D97-AF65-F5344CB8AC3E}">
        <p14:creationId xmlns:p14="http://schemas.microsoft.com/office/powerpoint/2010/main" val="1286241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结果分析</a:t>
            </a:r>
            <a:r>
              <a:rPr lang="en-US" altLang="zh-CN" dirty="0" smtClean="0"/>
              <a:t>—Bandwidth </a:t>
            </a:r>
            <a:r>
              <a:rPr lang="en-US" altLang="zh-CN" dirty="0"/>
              <a:t>and Latency</a:t>
            </a:r>
            <a:endParaRPr lang="zh-CN" altLang="en-US" dirty="0"/>
          </a:p>
        </p:txBody>
      </p:sp>
      <p:sp>
        <p:nvSpPr>
          <p:cNvPr id="3" name="内容占位符 2"/>
          <p:cNvSpPr>
            <a:spLocks noGrp="1"/>
          </p:cNvSpPr>
          <p:nvPr>
            <p:ph idx="1"/>
          </p:nvPr>
        </p:nvSpPr>
        <p:spPr>
          <a:xfrm>
            <a:off x="838200" y="1825625"/>
            <a:ext cx="4704644" cy="4351338"/>
          </a:xfrm>
        </p:spPr>
        <p:txBody>
          <a:bodyPr/>
          <a:lstStyle/>
          <a:p>
            <a:pPr marL="0" indent="0">
              <a:buNone/>
            </a:pPr>
            <a:r>
              <a:rPr lang="zh-CN" altLang="zh-CN" dirty="0"/>
              <a:t>传输不同对象所需要的带宽，然后根据无线通信设备不同的数据传输</a:t>
            </a:r>
            <a:r>
              <a:rPr lang="zh-CN" altLang="zh-CN" dirty="0" smtClean="0"/>
              <a:t>能力</a:t>
            </a:r>
            <a:r>
              <a:rPr lang="zh-CN" altLang="zh-CN" dirty="0"/>
              <a:t>选择合适的对象进行传输</a:t>
            </a:r>
            <a:r>
              <a:rPr lang="zh-CN" altLang="zh-CN" dirty="0" smtClean="0"/>
              <a:t>。</a:t>
            </a:r>
            <a:endParaRPr lang="en-US" altLang="zh-CN" dirty="0" smtClean="0"/>
          </a:p>
          <a:p>
            <a:pPr marL="0" indent="0">
              <a:buNone/>
            </a:pPr>
            <a:endParaRPr lang="zh-CN" altLang="en-US" dirty="0"/>
          </a:p>
        </p:txBody>
      </p:sp>
      <p:pic>
        <p:nvPicPr>
          <p:cNvPr id="4" name="图片 3"/>
          <p:cNvPicPr/>
          <p:nvPr/>
        </p:nvPicPr>
        <p:blipFill>
          <a:blip r:embed="rId2"/>
          <a:stretch>
            <a:fillRect/>
          </a:stretch>
        </p:blipFill>
        <p:spPr>
          <a:xfrm>
            <a:off x="722311" y="3630259"/>
            <a:ext cx="4673778" cy="2125486"/>
          </a:xfrm>
          <a:prstGeom prst="rect">
            <a:avLst/>
          </a:prstGeom>
        </p:spPr>
      </p:pic>
      <p:sp>
        <p:nvSpPr>
          <p:cNvPr id="5" name="内容占位符 2"/>
          <p:cNvSpPr txBox="1">
            <a:spLocks/>
          </p:cNvSpPr>
          <p:nvPr/>
        </p:nvSpPr>
        <p:spPr>
          <a:xfrm>
            <a:off x="5695244" y="1978025"/>
            <a:ext cx="470464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dirty="0"/>
              <a:t>吞吐率以及传输延迟与传输数据大小的定量</a:t>
            </a:r>
            <a:r>
              <a:rPr lang="zh-CN" altLang="zh-CN" dirty="0" smtClean="0"/>
              <a:t>关系</a:t>
            </a:r>
            <a:r>
              <a:rPr lang="zh-CN" altLang="en-US" dirty="0" smtClean="0"/>
              <a:t>：</a:t>
            </a:r>
            <a:endParaRPr lang="en-US" altLang="zh-CN" dirty="0" smtClean="0"/>
          </a:p>
          <a:p>
            <a:pPr marL="0" indent="0">
              <a:buNone/>
            </a:pPr>
            <a:endParaRPr lang="zh-CN" altLang="zh-CN" dirty="0"/>
          </a:p>
        </p:txBody>
      </p:sp>
      <p:pic>
        <p:nvPicPr>
          <p:cNvPr id="6" name="图片 5"/>
          <p:cNvPicPr/>
          <p:nvPr/>
        </p:nvPicPr>
        <p:blipFill>
          <a:blip r:embed="rId3"/>
          <a:stretch>
            <a:fillRect/>
          </a:stretch>
        </p:blipFill>
        <p:spPr>
          <a:xfrm>
            <a:off x="5695243" y="3569051"/>
            <a:ext cx="4961467" cy="2186694"/>
          </a:xfrm>
          <a:prstGeom prst="rect">
            <a:avLst/>
          </a:prstGeom>
        </p:spPr>
      </p:pic>
    </p:spTree>
    <p:extLst>
      <p:ext uri="{BB962C8B-B14F-4D97-AF65-F5344CB8AC3E}">
        <p14:creationId xmlns:p14="http://schemas.microsoft.com/office/powerpoint/2010/main" val="33140314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86480" y="1885244"/>
            <a:ext cx="9144000" cy="1154690"/>
          </a:xfrm>
        </p:spPr>
        <p:txBody>
          <a:bodyPr>
            <a:normAutofit fontScale="90000"/>
          </a:bodyPr>
          <a:lstStyle/>
          <a:p>
            <a:r>
              <a:rPr lang="en-US" altLang="zh-CN" sz="4000" b="1" dirty="0"/>
              <a:t>A Mobile Augmented Reality System for Exhibition Hall Based on </a:t>
            </a:r>
            <a:r>
              <a:rPr lang="en-US" altLang="zh-CN" sz="4000" b="1" dirty="0" err="1" smtClean="0"/>
              <a:t>Vuforia</a:t>
            </a:r>
            <a:endParaRPr lang="zh-CN" altLang="en-US" sz="4000" dirty="0"/>
          </a:p>
        </p:txBody>
      </p:sp>
      <p:sp>
        <p:nvSpPr>
          <p:cNvPr id="4" name="TextBox 3"/>
          <p:cNvSpPr txBox="1"/>
          <p:nvPr/>
        </p:nvSpPr>
        <p:spPr>
          <a:xfrm>
            <a:off x="1862666" y="4007555"/>
            <a:ext cx="8037689" cy="1200329"/>
          </a:xfrm>
          <a:prstGeom prst="rect">
            <a:avLst/>
          </a:prstGeom>
          <a:noFill/>
        </p:spPr>
        <p:txBody>
          <a:bodyPr wrap="square" rtlCol="0">
            <a:spAutoFit/>
          </a:bodyPr>
          <a:lstStyle/>
          <a:p>
            <a:r>
              <a:rPr lang="en-US" altLang="zh-CN" dirty="0">
                <a:latin typeface="Arial" pitchFamily="34" charset="0"/>
                <a:ea typeface="Tahoma" pitchFamily="34" charset="0"/>
                <a:cs typeface="Arial" pitchFamily="34" charset="0"/>
              </a:rPr>
              <a:t>Source: 2017 2nd International Conference on Image, Vision and Computing (ICIVC) Image, Vision and Computing (ICIVC)</a:t>
            </a:r>
          </a:p>
          <a:p>
            <a:r>
              <a:rPr lang="en-US" altLang="zh-CN" dirty="0">
                <a:latin typeface="Arial" pitchFamily="34" charset="0"/>
                <a:ea typeface="Tahoma" pitchFamily="34" charset="0"/>
                <a:cs typeface="Arial" pitchFamily="34" charset="0"/>
              </a:rPr>
              <a:t>Document Subtype: IEEE Conference</a:t>
            </a:r>
          </a:p>
          <a:p>
            <a:r>
              <a:rPr lang="en-US" altLang="zh-CN" dirty="0" err="1">
                <a:latin typeface="Arial" pitchFamily="34" charset="0"/>
                <a:ea typeface="Tahoma" pitchFamily="34" charset="0"/>
                <a:cs typeface="Arial" pitchFamily="34" charset="0"/>
              </a:rPr>
              <a:t>Database:IEEE</a:t>
            </a:r>
            <a:r>
              <a:rPr lang="en-US" altLang="zh-CN" dirty="0">
                <a:latin typeface="Arial" pitchFamily="34" charset="0"/>
                <a:ea typeface="Tahoma" pitchFamily="34" charset="0"/>
                <a:cs typeface="Arial" pitchFamily="34" charset="0"/>
              </a:rPr>
              <a:t> </a:t>
            </a:r>
            <a:r>
              <a:rPr lang="en-US" altLang="zh-CN" dirty="0" err="1">
                <a:latin typeface="Arial" pitchFamily="34" charset="0"/>
                <a:ea typeface="Tahoma" pitchFamily="34" charset="0"/>
                <a:cs typeface="Arial" pitchFamily="34" charset="0"/>
              </a:rPr>
              <a:t>Xplore</a:t>
            </a:r>
            <a:r>
              <a:rPr lang="en-US" altLang="zh-CN" dirty="0">
                <a:latin typeface="Arial" pitchFamily="34" charset="0"/>
                <a:ea typeface="Tahoma" pitchFamily="34" charset="0"/>
                <a:cs typeface="Arial" pitchFamily="34" charset="0"/>
              </a:rPr>
              <a:t> Digital Library</a:t>
            </a:r>
          </a:p>
        </p:txBody>
      </p:sp>
    </p:spTree>
    <p:extLst>
      <p:ext uri="{BB962C8B-B14F-4D97-AF65-F5344CB8AC3E}">
        <p14:creationId xmlns:p14="http://schemas.microsoft.com/office/powerpoint/2010/main" val="822420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a:t>
            </a:r>
            <a:r>
              <a:rPr lang="en-US" altLang="zh-CN" dirty="0" smtClean="0"/>
              <a:t>MAR</a:t>
            </a:r>
            <a:endParaRPr lang="zh-CN" altLang="en-US" dirty="0"/>
          </a:p>
        </p:txBody>
      </p:sp>
      <p:sp>
        <p:nvSpPr>
          <p:cNvPr id="3" name="内容占位符 2"/>
          <p:cNvSpPr>
            <a:spLocks noGrp="1"/>
          </p:cNvSpPr>
          <p:nvPr>
            <p:ph idx="1"/>
          </p:nvPr>
        </p:nvSpPr>
        <p:spPr>
          <a:xfrm>
            <a:off x="826911" y="1374070"/>
            <a:ext cx="10515600" cy="4351338"/>
          </a:xfrm>
        </p:spPr>
        <p:txBody>
          <a:bodyPr/>
          <a:lstStyle/>
          <a:p>
            <a:pPr marL="0" indent="0">
              <a:buNone/>
            </a:pPr>
            <a:r>
              <a:rPr lang="en-US" altLang="zh-CN" dirty="0" smtClean="0"/>
              <a:t>Mobile </a:t>
            </a:r>
            <a:r>
              <a:rPr lang="en-US" altLang="zh-CN" dirty="0"/>
              <a:t>augmented </a:t>
            </a:r>
            <a:r>
              <a:rPr lang="en-US" altLang="zh-CN" dirty="0" smtClean="0"/>
              <a:t>reality</a:t>
            </a:r>
          </a:p>
          <a:p>
            <a:pPr marL="0" indent="0">
              <a:buNone/>
            </a:pPr>
            <a:r>
              <a:rPr lang="zh-CN" altLang="en-US" sz="2400" dirty="0"/>
              <a:t>是一</a:t>
            </a:r>
            <a:r>
              <a:rPr lang="zh-CN" altLang="en-US" sz="2400" dirty="0" smtClean="0"/>
              <a:t>种</a:t>
            </a:r>
            <a:r>
              <a:rPr lang="zh-CN" altLang="en-US" sz="2400" dirty="0"/>
              <a:t>基于</a:t>
            </a:r>
            <a:r>
              <a:rPr lang="zh-CN" altLang="en-US" sz="2400" dirty="0" smtClean="0"/>
              <a:t>移动智能终端实现的增强现实应用</a:t>
            </a:r>
            <a:endParaRPr lang="en-US" altLang="zh-CN" sz="2400" dirty="0" smtClean="0"/>
          </a:p>
          <a:p>
            <a:pPr marL="0" indent="0">
              <a:buNone/>
            </a:pPr>
            <a:endParaRPr lang="zh-CN" alt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3666" y="2384778"/>
            <a:ext cx="6014155" cy="3925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31288" y="3887224"/>
            <a:ext cx="3623734" cy="1477328"/>
          </a:xfrm>
          <a:prstGeom prst="rect">
            <a:avLst/>
          </a:prstGeom>
          <a:noFill/>
        </p:spPr>
        <p:txBody>
          <a:bodyPr wrap="square" rtlCol="0">
            <a:spAutoFit/>
          </a:bodyPr>
          <a:lstStyle/>
          <a:p>
            <a:r>
              <a:rPr lang="zh-CN" altLang="en-US" dirty="0" smtClean="0"/>
              <a:t>在移动设备上一些可利用的传感器设备：</a:t>
            </a:r>
            <a:endParaRPr lang="en-US" altLang="zh-CN" dirty="0" smtClean="0"/>
          </a:p>
          <a:p>
            <a:pPr marL="285750" indent="-285750">
              <a:buFontTx/>
              <a:buChar char="-"/>
            </a:pPr>
            <a:r>
              <a:rPr lang="zh-CN" altLang="en-US" dirty="0" smtClean="0"/>
              <a:t>高清摄像头</a:t>
            </a:r>
            <a:endParaRPr lang="en-US" altLang="zh-CN" dirty="0" smtClean="0"/>
          </a:p>
          <a:p>
            <a:pPr marL="285750" indent="-285750">
              <a:buFontTx/>
              <a:buChar char="-"/>
            </a:pPr>
            <a:r>
              <a:rPr lang="en-US" altLang="zh-CN" dirty="0" smtClean="0"/>
              <a:t>GPS</a:t>
            </a:r>
          </a:p>
          <a:p>
            <a:pPr marL="285750" indent="-285750">
              <a:buFontTx/>
              <a:buChar char="-"/>
            </a:pPr>
            <a:r>
              <a:rPr lang="zh-CN" altLang="en-US" dirty="0"/>
              <a:t>陀螺仪</a:t>
            </a:r>
          </a:p>
        </p:txBody>
      </p:sp>
    </p:spTree>
    <p:extLst>
      <p:ext uri="{BB962C8B-B14F-4D97-AF65-F5344CB8AC3E}">
        <p14:creationId xmlns:p14="http://schemas.microsoft.com/office/powerpoint/2010/main" val="1057903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MAR</a:t>
            </a:r>
            <a:r>
              <a:rPr lang="zh-CN" altLang="en-US" dirty="0" smtClean="0"/>
              <a:t>系统结构</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47" y="1783645"/>
            <a:ext cx="7157441" cy="4143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082845" y="2654827"/>
            <a:ext cx="3296355" cy="1200329"/>
          </a:xfrm>
          <a:prstGeom prst="rect">
            <a:avLst/>
          </a:prstGeom>
          <a:noFill/>
        </p:spPr>
        <p:txBody>
          <a:bodyPr wrap="square" rtlCol="0">
            <a:spAutoFit/>
          </a:bodyPr>
          <a:lstStyle/>
          <a:p>
            <a:r>
              <a:rPr lang="zh-CN" altLang="en-US" dirty="0" smtClean="0"/>
              <a:t>三个很重要的关键技术：</a:t>
            </a:r>
            <a:endParaRPr lang="en-US" altLang="zh-CN" dirty="0" smtClean="0"/>
          </a:p>
          <a:p>
            <a:pPr marL="285750" indent="-285750">
              <a:buFont typeface="Arial" charset="0"/>
              <a:buChar char="•"/>
            </a:pPr>
            <a:r>
              <a:rPr lang="zh-CN" altLang="en-US" dirty="0" smtClean="0"/>
              <a:t>复杂</a:t>
            </a:r>
            <a:r>
              <a:rPr lang="zh-CN" altLang="en-US" dirty="0"/>
              <a:t>场景下的目标识别</a:t>
            </a:r>
            <a:r>
              <a:rPr lang="zh-CN" altLang="en-US" dirty="0" smtClean="0"/>
              <a:t>技术；</a:t>
            </a:r>
            <a:endParaRPr lang="en-US" altLang="zh-CN" dirty="0" smtClean="0"/>
          </a:p>
          <a:p>
            <a:pPr marL="285750" indent="-285750">
              <a:buFont typeface="Arial" charset="0"/>
              <a:buChar char="•"/>
            </a:pPr>
            <a:r>
              <a:rPr lang="zh-CN" altLang="en-US" dirty="0" smtClean="0"/>
              <a:t>实时跟踪寄存器技术；</a:t>
            </a:r>
            <a:endParaRPr lang="en-US" altLang="zh-CN" dirty="0" smtClean="0"/>
          </a:p>
          <a:p>
            <a:pPr marL="285750" indent="-285750">
              <a:buFont typeface="Arial" charset="0"/>
              <a:buChar char="•"/>
            </a:pPr>
            <a:r>
              <a:rPr lang="zh-CN" altLang="en-US" dirty="0"/>
              <a:t>高效</a:t>
            </a:r>
            <a:r>
              <a:rPr lang="zh-CN" altLang="en-US" dirty="0" smtClean="0"/>
              <a:t>的渲染技术；</a:t>
            </a:r>
            <a:endParaRPr lang="zh-CN" altLang="en-US" dirty="0"/>
          </a:p>
        </p:txBody>
      </p:sp>
    </p:spTree>
    <p:extLst>
      <p:ext uri="{BB962C8B-B14F-4D97-AF65-F5344CB8AC3E}">
        <p14:creationId xmlns:p14="http://schemas.microsoft.com/office/powerpoint/2010/main" val="40350344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33236" y="2743199"/>
            <a:ext cx="9144000" cy="1154690"/>
          </a:xfrm>
        </p:spPr>
        <p:txBody>
          <a:bodyPr>
            <a:normAutofit fontScale="90000"/>
          </a:bodyPr>
          <a:lstStyle/>
          <a:p>
            <a:r>
              <a:rPr lang="en-US" altLang="zh-CN" sz="4000" b="1" dirty="0"/>
              <a:t>Augmented Vehicular Reality: Enabling Extended </a:t>
            </a:r>
            <a:r>
              <a:rPr lang="en-US" altLang="zh-CN" sz="4000" b="1" dirty="0" smtClean="0"/>
              <a:t>Vision for </a:t>
            </a:r>
            <a:r>
              <a:rPr lang="en-US" altLang="zh-CN" sz="4000" b="1" dirty="0"/>
              <a:t>Future Vehicles</a:t>
            </a:r>
            <a:endParaRPr lang="zh-CN" altLang="en-US" sz="4000" dirty="0"/>
          </a:p>
        </p:txBody>
      </p:sp>
    </p:spTree>
    <p:extLst>
      <p:ext uri="{BB962C8B-B14F-4D97-AF65-F5344CB8AC3E}">
        <p14:creationId xmlns:p14="http://schemas.microsoft.com/office/powerpoint/2010/main" val="973156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目标识别</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在复杂的场景下检测与识别目标，具体的可以分为以下两种情况：</a:t>
            </a:r>
            <a:endParaRPr lang="en-US" altLang="zh-CN" dirty="0" smtClean="0"/>
          </a:p>
          <a:p>
            <a:pPr>
              <a:buFont typeface="Arial" charset="0"/>
              <a:buChar char="•"/>
            </a:pPr>
            <a:r>
              <a:rPr lang="zh-CN" altLang="en-US" dirty="0"/>
              <a:t>通过</a:t>
            </a:r>
            <a:r>
              <a:rPr lang="zh-CN" altLang="en-US" dirty="0" smtClean="0"/>
              <a:t>机器学习算法识别无明显几何关系的物体，这种模型需要足够的信息支撑，具体的比如人脸、各种植物等</a:t>
            </a:r>
            <a:endParaRPr lang="en-US" altLang="zh-CN" dirty="0" smtClean="0"/>
          </a:p>
          <a:p>
            <a:pPr>
              <a:buFont typeface="Arial" charset="0"/>
              <a:buChar char="•"/>
            </a:pPr>
            <a:r>
              <a:rPr lang="zh-CN" altLang="en-US" dirty="0" smtClean="0"/>
              <a:t>对于具有明显几何特征的物体，在数据库中存储特征信息，然后通过图像匹配进行识别，这种方法相比于第一种方法准确度更高，但是使用场景更少；</a:t>
            </a:r>
            <a:endParaRPr lang="en-US" altLang="zh-CN" dirty="0" smtClean="0"/>
          </a:p>
          <a:p>
            <a:pPr>
              <a:buFont typeface="Arial" charset="0"/>
              <a:buChar char="•"/>
            </a:pP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1531369"/>
            <a:ext cx="9410700" cy="503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531369"/>
            <a:ext cx="9410700" cy="503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8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Tracking Register Technology</a:t>
            </a:r>
            <a:endParaRPr lang="zh-CN" altLang="en-US" dirty="0"/>
          </a:p>
        </p:txBody>
      </p:sp>
      <p:sp>
        <p:nvSpPr>
          <p:cNvPr id="3" name="内容占位符 2"/>
          <p:cNvSpPr>
            <a:spLocks noGrp="1"/>
          </p:cNvSpPr>
          <p:nvPr>
            <p:ph idx="1"/>
          </p:nvPr>
        </p:nvSpPr>
        <p:spPr>
          <a:xfrm>
            <a:off x="838200" y="1663700"/>
            <a:ext cx="10515600" cy="4513263"/>
          </a:xfrm>
        </p:spPr>
        <p:txBody>
          <a:bodyPr/>
          <a:lstStyle/>
          <a:p>
            <a:pPr marL="0" indent="0">
              <a:buNone/>
            </a:pPr>
            <a:r>
              <a:rPr lang="zh-CN" altLang="en-US" dirty="0"/>
              <a:t>利用图像处理等计算机视觉技术来计算当前观测者的位置信息，</a:t>
            </a:r>
            <a:r>
              <a:rPr lang="zh-CN" altLang="en-US" dirty="0" smtClean="0"/>
              <a:t>目前基于</a:t>
            </a:r>
            <a:r>
              <a:rPr lang="zh-CN" altLang="en-US" dirty="0"/>
              <a:t>计算机视觉的跟踪寄存器技术可以</a:t>
            </a:r>
            <a:r>
              <a:rPr lang="zh-CN" altLang="en-US" dirty="0" smtClean="0"/>
              <a:t>分为两类：</a:t>
            </a:r>
            <a:endParaRPr lang="en-US" altLang="zh-CN" dirty="0" smtClean="0"/>
          </a:p>
          <a:p>
            <a:pPr marL="0" indent="0">
              <a:buNone/>
            </a:pPr>
            <a:endParaRPr lang="en-US" altLang="zh-CN" dirty="0" smtClean="0"/>
          </a:p>
          <a:p>
            <a:pPr>
              <a:buFont typeface="Arial" charset="0"/>
              <a:buChar char="•"/>
            </a:pPr>
            <a:r>
              <a:rPr lang="zh-CN" altLang="en-US" sz="2400" dirty="0" smtClean="0"/>
              <a:t>基于</a:t>
            </a:r>
            <a:r>
              <a:rPr lang="zh-CN" altLang="en-US" sz="2400" dirty="0"/>
              <a:t>标记的方法。该算法将特定的识别标记放置在真实场景中，然后在视频场景中通过边缘检测和模板匹配进行识别。根据识别标记的空间几何信息，可以实时计算虚拟物体的空间变换矩阵</a:t>
            </a:r>
            <a:r>
              <a:rPr lang="zh-CN" altLang="en-US" sz="2400" dirty="0" smtClean="0"/>
              <a:t>。</a:t>
            </a:r>
            <a:endParaRPr lang="en-US" altLang="zh-CN" sz="2400" dirty="0" smtClean="0"/>
          </a:p>
          <a:p>
            <a:pPr>
              <a:buFont typeface="Arial" charset="0"/>
              <a:buChar char="•"/>
            </a:pPr>
            <a:r>
              <a:rPr lang="zh-CN" altLang="en-US" sz="2400" dirty="0"/>
              <a:t>基于自然特征的方法。独立于任何标记的方法，通过分析视频图像，然后计算虚拟物体的空间变换矩阵，通过特征点匹配，获得与真实场景的自然特征</a:t>
            </a:r>
            <a:r>
              <a:rPr lang="zh-CN" altLang="en-US" sz="2400" dirty="0" smtClean="0"/>
              <a:t>点；</a:t>
            </a:r>
            <a:endParaRPr lang="zh-CN" altLang="en-US" sz="2400" dirty="0"/>
          </a:p>
          <a:p>
            <a:pPr marL="0" indent="0">
              <a:buNone/>
            </a:pPr>
            <a:endParaRPr lang="en-US" altLang="zh-CN"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900" y="1498596"/>
            <a:ext cx="8435700" cy="4976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899" y="1498595"/>
            <a:ext cx="8460907" cy="4976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61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高效渲染</a:t>
            </a:r>
            <a:endParaRPr lang="zh-CN" altLang="en-US" dirty="0"/>
          </a:p>
        </p:txBody>
      </p:sp>
      <p:sp>
        <p:nvSpPr>
          <p:cNvPr id="3" name="内容占位符 2"/>
          <p:cNvSpPr>
            <a:spLocks noGrp="1"/>
          </p:cNvSpPr>
          <p:nvPr>
            <p:ph idx="1"/>
          </p:nvPr>
        </p:nvSpPr>
        <p:spPr>
          <a:xfrm>
            <a:off x="838200" y="1498600"/>
            <a:ext cx="10515600" cy="4678363"/>
          </a:xfrm>
        </p:spPr>
        <p:txBody>
          <a:bodyPr>
            <a:normAutofit/>
          </a:bodyPr>
          <a:lstStyle/>
          <a:p>
            <a:pPr marL="0" indent="0">
              <a:buNone/>
            </a:pPr>
            <a:r>
              <a:rPr lang="zh-CN" altLang="en-US" dirty="0"/>
              <a:t>移动终端采用相对独立的图形渲染技术，将虚拟</a:t>
            </a:r>
            <a:r>
              <a:rPr lang="en-US" altLang="zh-CN" dirty="0"/>
              <a:t>3D</a:t>
            </a:r>
            <a:r>
              <a:rPr lang="zh-CN" altLang="en-US" dirty="0"/>
              <a:t>模型、图像、视频、超文本文件等增强内容显示在摄像机的真实场景中</a:t>
            </a:r>
            <a:r>
              <a:rPr lang="zh-CN" altLang="en-US" dirty="0" smtClean="0"/>
              <a:t>。并且根据</a:t>
            </a:r>
            <a:r>
              <a:rPr lang="zh-CN" altLang="en-US" dirty="0"/>
              <a:t>移动终端的图形渲染特点，需要简化渲染内容，优化渲染过程，增强帧缓冲操作过程，从而提高渲染效率</a:t>
            </a:r>
            <a:r>
              <a:rPr lang="zh-CN" altLang="en-US" dirty="0" smtClean="0"/>
              <a:t>；可以使用到的一些方法：</a:t>
            </a:r>
            <a:endParaRPr lang="en-US" altLang="zh-CN" dirty="0" smtClean="0"/>
          </a:p>
          <a:p>
            <a:pPr marL="0" indent="0">
              <a:buNone/>
            </a:pPr>
            <a:endParaRPr lang="en-US" altLang="zh-CN" dirty="0" smtClean="0"/>
          </a:p>
          <a:p>
            <a:pPr>
              <a:buFont typeface="Arial" charset="0"/>
              <a:buChar char="•"/>
            </a:pPr>
            <a:r>
              <a:rPr lang="en-US" altLang="zh-CN" dirty="0" smtClean="0"/>
              <a:t>OpenGL ES</a:t>
            </a:r>
          </a:p>
          <a:p>
            <a:pPr>
              <a:buFont typeface="Arial" charset="0"/>
              <a:buChar char="•"/>
            </a:pPr>
            <a:r>
              <a:rPr lang="en-US" altLang="zh-CN" dirty="0"/>
              <a:t>Unity 3D</a:t>
            </a:r>
            <a:r>
              <a:rPr lang="zh-CN" altLang="en-US" dirty="0"/>
              <a:t>、</a:t>
            </a:r>
            <a:r>
              <a:rPr lang="en-US" altLang="zh-CN" dirty="0"/>
              <a:t>Ogre </a:t>
            </a:r>
            <a:r>
              <a:rPr lang="en-US" altLang="zh-CN" dirty="0" smtClean="0"/>
              <a:t>3D</a:t>
            </a:r>
            <a:r>
              <a:rPr lang="zh-CN" altLang="en-US" dirty="0" smtClean="0"/>
              <a:t>等渲染</a:t>
            </a:r>
            <a:r>
              <a:rPr lang="en-US" altLang="zh-CN" dirty="0"/>
              <a:t>3D</a:t>
            </a:r>
            <a:r>
              <a:rPr lang="zh-CN" altLang="en-US" dirty="0"/>
              <a:t>模型和</a:t>
            </a:r>
            <a:r>
              <a:rPr lang="en-US" altLang="zh-CN" dirty="0"/>
              <a:t>3D</a:t>
            </a:r>
            <a:r>
              <a:rPr lang="zh-CN" altLang="en-US" dirty="0" smtClean="0"/>
              <a:t>动画</a:t>
            </a:r>
            <a:r>
              <a:rPr lang="zh-CN" altLang="en-US" dirty="0"/>
              <a:t>等复杂增强内容</a:t>
            </a:r>
            <a:endParaRPr lang="en-US" altLang="zh-CN" dirty="0"/>
          </a:p>
          <a:p>
            <a:pPr marL="0" indent="0">
              <a:buNone/>
            </a:pPr>
            <a:endParaRPr lang="en-US" altLang="zh-CN" dirty="0" smtClean="0"/>
          </a:p>
        </p:txBody>
      </p:sp>
    </p:spTree>
    <p:extLst>
      <p:ext uri="{BB962C8B-B14F-4D97-AF65-F5344CB8AC3E}">
        <p14:creationId xmlns:p14="http://schemas.microsoft.com/office/powerpoint/2010/main" val="28419703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VUFORIA</a:t>
            </a:r>
            <a:endParaRPr lang="zh-CN" altLang="en-US" dirty="0"/>
          </a:p>
        </p:txBody>
      </p:sp>
      <p:sp>
        <p:nvSpPr>
          <p:cNvPr id="3" name="内容占位符 2"/>
          <p:cNvSpPr>
            <a:spLocks noGrp="1"/>
          </p:cNvSpPr>
          <p:nvPr>
            <p:ph idx="1"/>
          </p:nvPr>
        </p:nvSpPr>
        <p:spPr/>
        <p:txBody>
          <a:bodyPr/>
          <a:lstStyle/>
          <a:p>
            <a:pPr marL="0" indent="0">
              <a:buNone/>
            </a:pPr>
            <a:r>
              <a:rPr lang="zh-CN" altLang="en-US" dirty="0"/>
              <a:t>一</a:t>
            </a:r>
            <a:r>
              <a:rPr lang="zh-CN" altLang="en-US" dirty="0" smtClean="0"/>
              <a:t>种面向移动设备的</a:t>
            </a:r>
            <a:r>
              <a:rPr lang="en-US" altLang="zh-CN" dirty="0" smtClean="0"/>
              <a:t>AR SDK</a:t>
            </a:r>
            <a:r>
              <a:rPr lang="zh-CN" altLang="en-US" dirty="0" smtClean="0"/>
              <a:t>，提供的功能包括：对象识别</a:t>
            </a:r>
            <a:r>
              <a:rPr lang="zh-CN" altLang="en-US" dirty="0"/>
              <a:t>、</a:t>
            </a:r>
            <a:r>
              <a:rPr lang="zh-CN" altLang="en-US" dirty="0" smtClean="0"/>
              <a:t>对象追踪</a:t>
            </a:r>
            <a:r>
              <a:rPr lang="zh-CN" altLang="en-US" dirty="0"/>
              <a:t>、</a:t>
            </a:r>
            <a:r>
              <a:rPr lang="zh-CN" altLang="en-US" dirty="0" smtClean="0"/>
              <a:t>简单的</a:t>
            </a:r>
            <a:r>
              <a:rPr lang="en-US" altLang="zh-CN" dirty="0" smtClean="0"/>
              <a:t>3D</a:t>
            </a:r>
            <a:r>
              <a:rPr lang="zh-CN" altLang="en-US" dirty="0" smtClean="0"/>
              <a:t>对象</a:t>
            </a:r>
            <a:r>
              <a:rPr lang="zh-CN" altLang="en-US" dirty="0"/>
              <a:t>、</a:t>
            </a:r>
            <a:r>
              <a:rPr lang="zh-CN" altLang="en-US" dirty="0" smtClean="0"/>
              <a:t>定位与定向等虚拟能力</a:t>
            </a:r>
            <a:r>
              <a:rPr lang="zh-CN" altLang="en-US" dirty="0"/>
              <a:t>、</a:t>
            </a:r>
            <a:r>
              <a:rPr lang="en-US" altLang="zh-CN" dirty="0" err="1" smtClean="0"/>
              <a:t>etc</a:t>
            </a:r>
            <a:endParaRPr lang="en-US" altLang="zh-CN" dirty="0" smtClean="0"/>
          </a:p>
          <a:p>
            <a:pPr marL="0" indent="0">
              <a:buNone/>
            </a:pPr>
            <a:r>
              <a:rPr lang="zh-CN" altLang="en-US" dirty="0"/>
              <a:t>具备</a:t>
            </a:r>
            <a:r>
              <a:rPr lang="zh-CN" altLang="en-US" dirty="0" smtClean="0"/>
              <a:t>如下优点：</a:t>
            </a:r>
            <a:endParaRPr lang="en-US" altLang="zh-CN" dirty="0" smtClean="0"/>
          </a:p>
          <a:p>
            <a:pPr>
              <a:buFont typeface="Arial" charset="0"/>
              <a:buChar char="•"/>
            </a:pPr>
            <a:r>
              <a:rPr lang="zh-CN" altLang="en-US" dirty="0" smtClean="0"/>
              <a:t>快速识别定位目标对象</a:t>
            </a:r>
            <a:endParaRPr lang="en-US" altLang="zh-CN" dirty="0" smtClean="0"/>
          </a:p>
          <a:p>
            <a:pPr>
              <a:buFont typeface="Arial" charset="0"/>
              <a:buChar char="•"/>
            </a:pPr>
            <a:r>
              <a:rPr lang="zh-CN" altLang="en-US" dirty="0" smtClean="0"/>
              <a:t>能够识别海量的目标（文章中使用的形容词：</a:t>
            </a:r>
            <a:r>
              <a:rPr lang="en-US" altLang="zh-CN" dirty="0"/>
              <a:t>millions of</a:t>
            </a:r>
            <a:r>
              <a:rPr lang="zh-CN" altLang="en-US" dirty="0" smtClean="0"/>
              <a:t>）</a:t>
            </a:r>
            <a:endParaRPr lang="en-US" altLang="zh-CN" dirty="0" smtClean="0"/>
          </a:p>
          <a:p>
            <a:pPr>
              <a:buFont typeface="Arial" charset="0"/>
              <a:buChar char="•"/>
            </a:pPr>
            <a:r>
              <a:rPr lang="zh-CN" altLang="en-US" dirty="0" smtClean="0"/>
              <a:t>目标追踪具备很高的鲁棒性</a:t>
            </a:r>
            <a:endParaRPr lang="en-US" altLang="zh-CN" dirty="0" smtClean="0"/>
          </a:p>
          <a:p>
            <a:pPr>
              <a:buFont typeface="Arial" charset="0"/>
              <a:buChar char="•"/>
            </a:pPr>
            <a:endParaRPr lang="en-US" altLang="zh-CN" dirty="0" smtClean="0"/>
          </a:p>
          <a:p>
            <a:pPr>
              <a:buFont typeface="Arial" charset="0"/>
              <a:buChar char="•"/>
            </a:pPr>
            <a:endParaRPr lang="en-US" altLang="zh-CN" dirty="0" smtClean="0"/>
          </a:p>
        </p:txBody>
      </p:sp>
    </p:spTree>
    <p:extLst>
      <p:ext uri="{BB962C8B-B14F-4D97-AF65-F5344CB8AC3E}">
        <p14:creationId xmlns:p14="http://schemas.microsoft.com/office/powerpoint/2010/main" val="4265061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系统结构</a:t>
            </a:r>
            <a:endParaRPr lang="zh-CN" alt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63" y="1706562"/>
            <a:ext cx="6484937" cy="375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797800" y="1731961"/>
            <a:ext cx="3517900" cy="4093428"/>
          </a:xfrm>
          <a:prstGeom prst="rect">
            <a:avLst/>
          </a:prstGeom>
          <a:noFill/>
        </p:spPr>
        <p:txBody>
          <a:bodyPr wrap="square" rtlCol="0">
            <a:spAutoFit/>
          </a:bodyPr>
          <a:lstStyle/>
          <a:p>
            <a:r>
              <a:rPr lang="zh-CN" altLang="en-US" sz="2000" dirty="0"/>
              <a:t>数据层：提供基本的数据支持，基本信息库、识别目标库和增强信息库等内容</a:t>
            </a:r>
            <a:r>
              <a:rPr lang="zh-CN" altLang="en-US" sz="2000" dirty="0" smtClean="0"/>
              <a:t>；</a:t>
            </a:r>
            <a:endParaRPr lang="en-US" altLang="zh-CN" sz="2000" dirty="0" smtClean="0"/>
          </a:p>
          <a:p>
            <a:pPr marL="342900" indent="-342900">
              <a:buFont typeface="Arial" charset="0"/>
              <a:buChar char="•"/>
            </a:pPr>
            <a:r>
              <a:rPr lang="zh-CN" altLang="en-US" sz="2000" dirty="0" smtClean="0"/>
              <a:t>基本</a:t>
            </a:r>
            <a:r>
              <a:rPr lang="zh-CN" altLang="en-US" sz="2000" dirty="0"/>
              <a:t>信息库存储系统本身操作需要和生成的基本格式</a:t>
            </a:r>
            <a:r>
              <a:rPr lang="zh-CN" altLang="en-US" sz="2000" dirty="0" smtClean="0"/>
              <a:t>；</a:t>
            </a:r>
            <a:endParaRPr lang="en-US" altLang="zh-CN" sz="2000" dirty="0" smtClean="0"/>
          </a:p>
          <a:p>
            <a:pPr marL="342900" indent="-342900">
              <a:buFont typeface="Arial" charset="0"/>
              <a:buChar char="•"/>
            </a:pPr>
            <a:r>
              <a:rPr lang="zh-CN" altLang="en-US" sz="2000" dirty="0" smtClean="0"/>
              <a:t>识别</a:t>
            </a:r>
            <a:r>
              <a:rPr lang="zh-CN" altLang="en-US" sz="2000" dirty="0"/>
              <a:t>目标库存储</a:t>
            </a:r>
            <a:r>
              <a:rPr lang="en-US" altLang="zh-CN" sz="2000" dirty="0"/>
              <a:t>AR</a:t>
            </a:r>
            <a:r>
              <a:rPr lang="zh-CN" altLang="en-US" sz="2000" dirty="0"/>
              <a:t>应用程序需要的目标特征模型数据</a:t>
            </a:r>
            <a:r>
              <a:rPr lang="zh-CN" altLang="en-US" sz="2000" dirty="0" smtClean="0"/>
              <a:t>；</a:t>
            </a:r>
            <a:endParaRPr lang="en-US" altLang="zh-CN" sz="2000" dirty="0" smtClean="0"/>
          </a:p>
          <a:p>
            <a:pPr marL="342900" indent="-342900">
              <a:buFont typeface="Arial" charset="0"/>
              <a:buChar char="•"/>
            </a:pPr>
            <a:r>
              <a:rPr lang="en-US" altLang="zh-CN" sz="2000" dirty="0" smtClean="0"/>
              <a:t>AR</a:t>
            </a:r>
            <a:r>
              <a:rPr lang="zh-CN" altLang="en-US" sz="2000" dirty="0"/>
              <a:t>信息库存储</a:t>
            </a:r>
            <a:r>
              <a:rPr lang="en-US" altLang="zh-CN" sz="2000" dirty="0"/>
              <a:t>AR</a:t>
            </a:r>
            <a:r>
              <a:rPr lang="zh-CN" altLang="en-US" sz="2000" dirty="0"/>
              <a:t>内容数据，包括文本，图像和模型</a:t>
            </a:r>
            <a:endParaRPr lang="en-US" altLang="zh-CN" sz="2000" dirty="0" smtClean="0"/>
          </a:p>
          <a:p>
            <a:endParaRPr lang="en-US" altLang="zh-CN" sz="2000" dirty="0"/>
          </a:p>
          <a:p>
            <a:endParaRPr lang="zh-CN" altLang="en-US" sz="2000" dirty="0"/>
          </a:p>
        </p:txBody>
      </p:sp>
      <p:cxnSp>
        <p:nvCxnSpPr>
          <p:cNvPr id="8" name="直接箭头连接符 7"/>
          <p:cNvCxnSpPr/>
          <p:nvPr/>
        </p:nvCxnSpPr>
        <p:spPr>
          <a:xfrm flipH="1">
            <a:off x="6769100" y="4711700"/>
            <a:ext cx="889000" cy="177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686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系统结构</a:t>
            </a:r>
            <a:endParaRPr lang="zh-CN" alt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63" y="1706562"/>
            <a:ext cx="6484937" cy="375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797800" y="1731961"/>
            <a:ext cx="2971800" cy="2862322"/>
          </a:xfrm>
          <a:prstGeom prst="rect">
            <a:avLst/>
          </a:prstGeom>
          <a:noFill/>
        </p:spPr>
        <p:txBody>
          <a:bodyPr wrap="square" rtlCol="0">
            <a:spAutoFit/>
          </a:bodyPr>
          <a:lstStyle/>
          <a:p>
            <a:r>
              <a:rPr lang="zh-CN" altLang="en-US" sz="2000" dirty="0"/>
              <a:t>服务层：服务层主要负责根据应用层和应用层对数据层的需求进行计算，从而实现应用层与数据层的互通</a:t>
            </a:r>
            <a:r>
              <a:rPr lang="zh-CN" altLang="en-US" sz="2000" dirty="0" smtClean="0"/>
              <a:t>。</a:t>
            </a:r>
            <a:r>
              <a:rPr lang="zh-CN" altLang="en-US" sz="2000" dirty="0"/>
              <a:t>服务</a:t>
            </a:r>
            <a:r>
              <a:rPr lang="zh-CN" altLang="en-US" sz="2000" dirty="0" smtClean="0"/>
              <a:t>层</a:t>
            </a:r>
            <a:r>
              <a:rPr lang="zh-CN" altLang="en-US" sz="2000" dirty="0"/>
              <a:t>包含增强现实的核心</a:t>
            </a:r>
            <a:r>
              <a:rPr lang="zh-CN" altLang="en-US" sz="2000" dirty="0" smtClean="0"/>
              <a:t>技术，</a:t>
            </a:r>
            <a:r>
              <a:rPr lang="zh-CN" altLang="en-US" sz="2000" dirty="0"/>
              <a:t>包括</a:t>
            </a:r>
            <a:r>
              <a:rPr lang="zh-CN" altLang="en-US" sz="2000" dirty="0" smtClean="0"/>
              <a:t>目标识别、</a:t>
            </a:r>
            <a:r>
              <a:rPr lang="zh-CN" altLang="en-US" sz="2000" dirty="0"/>
              <a:t>增强信息搜索和高效渲染</a:t>
            </a:r>
            <a:endParaRPr lang="en-US" altLang="zh-CN" sz="2000" dirty="0"/>
          </a:p>
          <a:p>
            <a:endParaRPr lang="zh-CN" altLang="en-US" sz="2000" dirty="0"/>
          </a:p>
        </p:txBody>
      </p:sp>
      <p:cxnSp>
        <p:nvCxnSpPr>
          <p:cNvPr id="8" name="直接箭头连接符 7"/>
          <p:cNvCxnSpPr/>
          <p:nvPr/>
        </p:nvCxnSpPr>
        <p:spPr>
          <a:xfrm flipH="1">
            <a:off x="6934200" y="3620350"/>
            <a:ext cx="889000" cy="177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518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系统结构</a:t>
            </a:r>
            <a:endParaRPr lang="zh-CN" alt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63" y="1706562"/>
            <a:ext cx="6484937" cy="375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797800" y="1731961"/>
            <a:ext cx="2971800" cy="2862322"/>
          </a:xfrm>
          <a:prstGeom prst="rect">
            <a:avLst/>
          </a:prstGeom>
          <a:noFill/>
        </p:spPr>
        <p:txBody>
          <a:bodyPr wrap="square" rtlCol="0">
            <a:spAutoFit/>
          </a:bodyPr>
          <a:lstStyle/>
          <a:p>
            <a:r>
              <a:rPr lang="zh-CN" altLang="en-US" sz="2000" dirty="0"/>
              <a:t>应用层：以用户为目标，应用层负责为服务层提供</a:t>
            </a:r>
            <a:r>
              <a:rPr lang="zh-CN" altLang="en-US" sz="2000" dirty="0" smtClean="0"/>
              <a:t>基本流</a:t>
            </a:r>
            <a:r>
              <a:rPr lang="zh-CN" altLang="en-US" sz="2000" dirty="0"/>
              <a:t>数据的输入，并检查用户的系统交互需求。</a:t>
            </a:r>
            <a:r>
              <a:rPr lang="zh-CN" altLang="en-US" sz="2000" dirty="0" smtClean="0"/>
              <a:t>当服务层识别</a:t>
            </a:r>
            <a:r>
              <a:rPr lang="zh-CN" altLang="en-US" sz="2000" dirty="0"/>
              <a:t>目标</a:t>
            </a:r>
            <a:r>
              <a:rPr lang="zh-CN" altLang="en-US" sz="2000" dirty="0" smtClean="0"/>
              <a:t>并计算完对</a:t>
            </a:r>
            <a:r>
              <a:rPr lang="zh-CN" altLang="en-US" sz="2000" dirty="0"/>
              <a:t>跟踪寄存器矩阵的</a:t>
            </a:r>
            <a:r>
              <a:rPr lang="zh-CN" altLang="en-US" sz="2000" dirty="0" smtClean="0"/>
              <a:t>数据，</a:t>
            </a:r>
            <a:r>
              <a:rPr lang="zh-CN" altLang="en-US" sz="2000" dirty="0"/>
              <a:t>应用程序级别将在用户界面上显示增强的信息。</a:t>
            </a:r>
          </a:p>
        </p:txBody>
      </p:sp>
      <p:cxnSp>
        <p:nvCxnSpPr>
          <p:cNvPr id="8" name="直接箭头连接符 7"/>
          <p:cNvCxnSpPr/>
          <p:nvPr/>
        </p:nvCxnSpPr>
        <p:spPr>
          <a:xfrm flipH="1">
            <a:off x="6934200" y="2363050"/>
            <a:ext cx="889000" cy="177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586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实验结果展示</a:t>
            </a:r>
            <a:endParaRPr lang="zh-CN" alt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382" y="1803401"/>
            <a:ext cx="8031950" cy="450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824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86480" y="1885244"/>
            <a:ext cx="9144000" cy="1154690"/>
          </a:xfrm>
        </p:spPr>
        <p:txBody>
          <a:bodyPr>
            <a:normAutofit/>
          </a:bodyPr>
          <a:lstStyle/>
          <a:p>
            <a:r>
              <a:rPr lang="zh-CN" altLang="en-US" sz="4000" dirty="0" smtClean="0"/>
              <a:t>毕设构想</a:t>
            </a:r>
            <a:endParaRPr lang="zh-CN" altLang="en-US" sz="4000" dirty="0"/>
          </a:p>
        </p:txBody>
      </p:sp>
      <p:sp>
        <p:nvSpPr>
          <p:cNvPr id="5" name="文本框 4"/>
          <p:cNvSpPr txBox="1"/>
          <p:nvPr/>
        </p:nvSpPr>
        <p:spPr>
          <a:xfrm>
            <a:off x="2434230" y="3762375"/>
            <a:ext cx="7048500" cy="646331"/>
          </a:xfrm>
          <a:prstGeom prst="rect">
            <a:avLst/>
          </a:prstGeom>
          <a:noFill/>
        </p:spPr>
        <p:txBody>
          <a:bodyPr wrap="square" rtlCol="0">
            <a:spAutoFit/>
          </a:bodyPr>
          <a:lstStyle/>
          <a:p>
            <a:pPr algn="ctr"/>
            <a:r>
              <a:rPr lang="en-US" altLang="zh-CN" sz="3600" dirty="0" smtClean="0"/>
              <a:t>AR Scene</a:t>
            </a:r>
            <a:endParaRPr lang="zh-CN" altLang="en-US" sz="3600" dirty="0"/>
          </a:p>
        </p:txBody>
      </p:sp>
    </p:spTree>
    <p:extLst>
      <p:ext uri="{BB962C8B-B14F-4D97-AF65-F5344CB8AC3E}">
        <p14:creationId xmlns:p14="http://schemas.microsoft.com/office/powerpoint/2010/main" val="1357729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是干嘛的</a:t>
            </a:r>
            <a:endParaRPr lang="zh-CN" altLang="en-US" dirty="0"/>
          </a:p>
        </p:txBody>
      </p:sp>
      <p:sp>
        <p:nvSpPr>
          <p:cNvPr id="3" name="内容占位符 2"/>
          <p:cNvSpPr>
            <a:spLocks noGrp="1"/>
          </p:cNvSpPr>
          <p:nvPr>
            <p:ph idx="1"/>
          </p:nvPr>
        </p:nvSpPr>
        <p:spPr>
          <a:xfrm>
            <a:off x="838200" y="1504950"/>
            <a:ext cx="10515600" cy="4672013"/>
          </a:xfrm>
        </p:spPr>
        <p:txBody>
          <a:bodyPr>
            <a:normAutofit/>
          </a:bodyPr>
          <a:lstStyle/>
          <a:p>
            <a:pPr marL="0" indent="0">
              <a:buNone/>
            </a:pPr>
            <a:r>
              <a:rPr lang="zh-CN" altLang="en-US" sz="2400" dirty="0" smtClean="0"/>
              <a:t>设想这样一个场景：某天你的女朋友突然中二想看星星了怎么办，广州的夜晚怎么会有星星呢，这个时候</a:t>
            </a:r>
            <a:r>
              <a:rPr lang="en-US" altLang="zh-CN" sz="2400" dirty="0" smtClean="0"/>
              <a:t>AR Scene</a:t>
            </a:r>
            <a:r>
              <a:rPr lang="zh-CN" altLang="en-US" sz="2400" dirty="0" smtClean="0"/>
              <a:t>就可以派上用场了。只要拿出手机，打开</a:t>
            </a:r>
            <a:r>
              <a:rPr lang="en-US" altLang="zh-CN" sz="2400" dirty="0"/>
              <a:t>AR </a:t>
            </a:r>
            <a:r>
              <a:rPr lang="en-US" altLang="zh-CN" sz="2400" dirty="0" smtClean="0"/>
              <a:t>Scene</a:t>
            </a:r>
            <a:r>
              <a:rPr lang="zh-CN" altLang="en-US" sz="2400" dirty="0" smtClean="0"/>
              <a:t>应用，对着天空，然后选择“夜空”的情景，这个时候手机上会显示一列该情景下对应的可拖动的</a:t>
            </a:r>
            <a:r>
              <a:rPr lang="en-US" altLang="zh-CN" sz="2400" dirty="0" smtClean="0"/>
              <a:t>AR Object</a:t>
            </a:r>
            <a:r>
              <a:rPr lang="zh-CN" altLang="en-US" sz="2400" dirty="0" smtClean="0"/>
              <a:t>列表，然后你只需要在列表中的拖动这些</a:t>
            </a:r>
            <a:r>
              <a:rPr lang="en-US" altLang="zh-CN" sz="2400" dirty="0" smtClean="0"/>
              <a:t>Object</a:t>
            </a:r>
            <a:r>
              <a:rPr lang="zh-CN" altLang="en-US" sz="2400" dirty="0" smtClean="0"/>
              <a:t>到观看视图区域，构建一幅“星空图”，然后就可以数星星了。</a:t>
            </a:r>
            <a:endParaRPr lang="en-US" altLang="zh-CN" sz="2400" dirty="0" smtClean="0"/>
          </a:p>
          <a:p>
            <a:pPr marL="0" indent="0">
              <a:buNone/>
            </a:pPr>
            <a:endParaRPr lang="en-US" altLang="zh-CN" sz="2400" dirty="0"/>
          </a:p>
          <a:p>
            <a:pPr marL="0" indent="0">
              <a:buNone/>
            </a:pPr>
            <a:r>
              <a:rPr lang="zh-CN" altLang="en-US" sz="2400" dirty="0" smtClean="0"/>
              <a:t>如果，又想看草原数羊了怎么办？没关系只要重新选中“草原”情景，然后把手机对着草地，你们就又可以数羊了。</a:t>
            </a:r>
            <a:endParaRPr lang="en-US" altLang="zh-CN" sz="2400" dirty="0" smtClean="0"/>
          </a:p>
          <a:p>
            <a:pPr marL="0" indent="0">
              <a:buNone/>
            </a:pPr>
            <a:endParaRPr lang="en-US" altLang="zh-CN" sz="2400" dirty="0"/>
          </a:p>
          <a:p>
            <a:pPr marL="0" indent="0">
              <a:buNone/>
            </a:pPr>
            <a:r>
              <a:rPr lang="zh-CN" altLang="en-US" sz="2400" dirty="0" smtClean="0"/>
              <a:t>这样的情景我们</a:t>
            </a:r>
            <a:r>
              <a:rPr lang="zh-CN" altLang="en-US" sz="2400" dirty="0"/>
              <a:t>可以</a:t>
            </a:r>
            <a:r>
              <a:rPr lang="zh-CN" altLang="en-US" sz="2400" dirty="0" smtClean="0"/>
              <a:t>有很多个</a:t>
            </a:r>
            <a:r>
              <a:rPr lang="en-US" altLang="zh-CN" sz="2400" dirty="0" smtClean="0"/>
              <a:t>……</a:t>
            </a:r>
            <a:endParaRPr lang="zh-CN" altLang="en-US" sz="2400" dirty="0"/>
          </a:p>
        </p:txBody>
      </p:sp>
    </p:spTree>
    <p:extLst>
      <p:ext uri="{BB962C8B-B14F-4D97-AF65-F5344CB8AC3E}">
        <p14:creationId xmlns:p14="http://schemas.microsoft.com/office/powerpoint/2010/main" val="2651716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现有方案及其不足</a:t>
            </a:r>
            <a:endParaRPr lang="zh-CN" altLang="en-US" dirty="0"/>
          </a:p>
        </p:txBody>
      </p:sp>
      <p:sp>
        <p:nvSpPr>
          <p:cNvPr id="3" name="内容占位符 2"/>
          <p:cNvSpPr>
            <a:spLocks noGrp="1"/>
          </p:cNvSpPr>
          <p:nvPr>
            <p:ph idx="1"/>
          </p:nvPr>
        </p:nvSpPr>
        <p:spPr>
          <a:xfrm>
            <a:off x="838200" y="1825625"/>
            <a:ext cx="9920111" cy="4351338"/>
          </a:xfrm>
        </p:spPr>
        <p:txBody>
          <a:bodyPr>
            <a:normAutofit/>
          </a:bodyPr>
          <a:lstStyle/>
          <a:p>
            <a:pPr marL="0" indent="0">
              <a:buNone/>
            </a:pPr>
            <a:r>
              <a:rPr lang="zh-CN" altLang="en-US" sz="2400" dirty="0" smtClean="0"/>
              <a:t>现有方案：</a:t>
            </a:r>
            <a:endParaRPr lang="en-US" altLang="zh-CN" sz="2400" dirty="0" smtClean="0"/>
          </a:p>
          <a:p>
            <a:pPr marL="0" indent="0">
              <a:buNone/>
            </a:pPr>
            <a:r>
              <a:rPr lang="zh-CN" altLang="en-US" sz="2400" dirty="0" smtClean="0"/>
              <a:t>现在的无人驾驶系统使用很多传感器来进行深度检测、</a:t>
            </a:r>
            <a:r>
              <a:rPr lang="zh-CN" altLang="zh-CN" sz="2400" dirty="0" smtClean="0"/>
              <a:t>识别</a:t>
            </a:r>
            <a:r>
              <a:rPr lang="zh-CN" altLang="zh-CN" sz="2400" dirty="0"/>
              <a:t>行驶环境中的</a:t>
            </a:r>
            <a:r>
              <a:rPr lang="zh-CN" altLang="zh-CN" sz="2400" dirty="0" smtClean="0"/>
              <a:t>物体</a:t>
            </a:r>
            <a:r>
              <a:rPr lang="zh-CN" altLang="en-US" sz="2400" dirty="0" smtClean="0"/>
              <a:t>以及一些会对驾驶安全造成危害的复杂因素</a:t>
            </a:r>
            <a:r>
              <a:rPr lang="zh-CN" altLang="zh-CN" sz="2400" dirty="0" smtClean="0"/>
              <a:t>，</a:t>
            </a:r>
            <a:r>
              <a:rPr lang="zh-CN" altLang="en-US" sz="2400" dirty="0" smtClean="0"/>
              <a:t>从而</a:t>
            </a:r>
            <a:r>
              <a:rPr lang="zh-CN" altLang="zh-CN" sz="2400" dirty="0" smtClean="0"/>
              <a:t>提高</a:t>
            </a:r>
            <a:r>
              <a:rPr lang="zh-CN" altLang="zh-CN" sz="2400" dirty="0"/>
              <a:t>驾驶的</a:t>
            </a:r>
            <a:r>
              <a:rPr lang="zh-CN" altLang="zh-CN" sz="2400" dirty="0" smtClean="0"/>
              <a:t>安全性</a:t>
            </a:r>
            <a:r>
              <a:rPr lang="zh-CN" altLang="en-US" sz="2400" dirty="0" smtClean="0"/>
              <a:t>，比如具备</a:t>
            </a:r>
            <a:r>
              <a:rPr lang="zh-CN" altLang="zh-CN" sz="2400" dirty="0"/>
              <a:t>视距深度感知</a:t>
            </a:r>
            <a:r>
              <a:rPr lang="zh-CN" altLang="zh-CN" sz="2400" dirty="0" smtClean="0"/>
              <a:t>传感器</a:t>
            </a:r>
            <a:r>
              <a:rPr lang="zh-CN" altLang="en-US" sz="2400" dirty="0" smtClean="0"/>
              <a:t>的</a:t>
            </a:r>
            <a:r>
              <a:rPr lang="en-US" altLang="zh-CN" sz="2400" dirty="0" smtClean="0"/>
              <a:t>3D</a:t>
            </a:r>
            <a:r>
              <a:rPr lang="zh-CN" altLang="zh-CN" sz="2400" dirty="0" smtClean="0"/>
              <a:t>摄像机</a:t>
            </a:r>
            <a:endParaRPr lang="en-US" altLang="zh-CN" sz="2400" dirty="0" smtClean="0"/>
          </a:p>
          <a:p>
            <a:pPr marL="0" indent="0">
              <a:buNone/>
            </a:pPr>
            <a:endParaRPr lang="en-US" altLang="zh-CN" sz="2400" dirty="0" smtClean="0"/>
          </a:p>
          <a:p>
            <a:pPr marL="0" indent="0">
              <a:buNone/>
            </a:pPr>
            <a:r>
              <a:rPr lang="zh-CN" altLang="en-US" sz="2400" dirty="0" smtClean="0"/>
              <a:t>不足：</a:t>
            </a:r>
            <a:endParaRPr lang="en-US" altLang="zh-CN" sz="2400" dirty="0" smtClean="0"/>
          </a:p>
          <a:p>
            <a:pPr marL="0" indent="0">
              <a:buNone/>
            </a:pPr>
            <a:r>
              <a:rPr lang="zh-CN" altLang="en-US" sz="2400" dirty="0" smtClean="0"/>
              <a:t>很多因素会影响其实际探测能力，从而没有足够的视野，比如视线遮挡、传感器的感知范围、极端天气、光线的可见度</a:t>
            </a:r>
            <a:endParaRPr lang="en-US" altLang="zh-CN" sz="2400" dirty="0"/>
          </a:p>
        </p:txBody>
      </p:sp>
    </p:spTree>
    <p:extLst>
      <p:ext uri="{BB962C8B-B14F-4D97-AF65-F5344CB8AC3E}">
        <p14:creationId xmlns:p14="http://schemas.microsoft.com/office/powerpoint/2010/main" val="1691060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亮点</a:t>
            </a:r>
          </a:p>
        </p:txBody>
      </p:sp>
      <p:sp>
        <p:nvSpPr>
          <p:cNvPr id="3" name="内容占位符 2"/>
          <p:cNvSpPr>
            <a:spLocks noGrp="1"/>
          </p:cNvSpPr>
          <p:nvPr>
            <p:ph idx="1"/>
          </p:nvPr>
        </p:nvSpPr>
        <p:spPr>
          <a:xfrm>
            <a:off x="838200" y="2178050"/>
            <a:ext cx="10515600" cy="2727325"/>
          </a:xfrm>
        </p:spPr>
        <p:txBody>
          <a:bodyPr/>
          <a:lstStyle/>
          <a:p>
            <a:r>
              <a:rPr lang="zh-CN" altLang="en-US" dirty="0" smtClean="0"/>
              <a:t>每个</a:t>
            </a:r>
            <a:r>
              <a:rPr lang="en-US" altLang="zh-CN" dirty="0" smtClean="0"/>
              <a:t>AR Object</a:t>
            </a:r>
            <a:r>
              <a:rPr lang="zh-CN" altLang="en-US" dirty="0" smtClean="0"/>
              <a:t>可以增加动画效果或者音效；</a:t>
            </a:r>
            <a:endParaRPr lang="en-US" altLang="zh-CN" dirty="0" smtClean="0"/>
          </a:p>
          <a:p>
            <a:r>
              <a:rPr lang="zh-CN" altLang="en-US" dirty="0"/>
              <a:t>可</a:t>
            </a:r>
            <a:r>
              <a:rPr lang="zh-CN" altLang="en-US" dirty="0" smtClean="0"/>
              <a:t>自由</a:t>
            </a:r>
            <a:r>
              <a:rPr lang="zh-CN" altLang="en-US" dirty="0"/>
              <a:t>拖拽</a:t>
            </a:r>
            <a:r>
              <a:rPr lang="en-US" altLang="zh-CN" dirty="0" smtClean="0"/>
              <a:t>AR </a:t>
            </a:r>
            <a:r>
              <a:rPr lang="en-US" altLang="zh-CN" dirty="0"/>
              <a:t>Object</a:t>
            </a:r>
            <a:r>
              <a:rPr lang="zh-CN" altLang="en-US" dirty="0" smtClean="0"/>
              <a:t>，自由构建</a:t>
            </a:r>
            <a:r>
              <a:rPr lang="en-US" altLang="zh-CN" dirty="0" smtClean="0"/>
              <a:t>AR</a:t>
            </a:r>
            <a:r>
              <a:rPr lang="zh-CN" altLang="en-US" dirty="0" smtClean="0"/>
              <a:t>场景，具备</a:t>
            </a:r>
            <a:r>
              <a:rPr lang="zh-CN" altLang="en-US" dirty="0"/>
              <a:t>一定的</a:t>
            </a:r>
            <a:r>
              <a:rPr lang="zh-CN" altLang="en-US" dirty="0" smtClean="0"/>
              <a:t>娱乐性；</a:t>
            </a:r>
            <a:endParaRPr lang="en-US" altLang="zh-CN" dirty="0" smtClean="0"/>
          </a:p>
          <a:p>
            <a:r>
              <a:rPr lang="zh-CN" altLang="en-US" dirty="0"/>
              <a:t>可</a:t>
            </a:r>
            <a:r>
              <a:rPr lang="zh-CN" altLang="en-US" dirty="0" smtClean="0"/>
              <a:t>交互，</a:t>
            </a:r>
            <a:r>
              <a:rPr lang="zh-CN" altLang="en-US" dirty="0"/>
              <a:t>初步构想是增加触摸</a:t>
            </a:r>
            <a:r>
              <a:rPr lang="zh-CN" altLang="en-US" dirty="0" smtClean="0"/>
              <a:t>功能；</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3482466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p>
        </p:txBody>
      </p:sp>
      <p:sp>
        <p:nvSpPr>
          <p:cNvPr id="3" name="内容占位符 2"/>
          <p:cNvSpPr>
            <a:spLocks noGrp="1"/>
          </p:cNvSpPr>
          <p:nvPr>
            <p:ph idx="1"/>
          </p:nvPr>
        </p:nvSpPr>
        <p:spPr/>
        <p:txBody>
          <a:bodyPr/>
          <a:lstStyle/>
          <a:p>
            <a:pPr marL="0" indent="0">
              <a:buNone/>
            </a:pPr>
            <a:r>
              <a:rPr lang="zh-CN" altLang="en-US" dirty="0" smtClean="0"/>
              <a:t>实用性：可以应用到幼儿教育方面；</a:t>
            </a:r>
            <a:endParaRPr lang="zh-CN" altLang="en-US" dirty="0"/>
          </a:p>
        </p:txBody>
      </p:sp>
    </p:spTree>
    <p:extLst>
      <p:ext uri="{BB962C8B-B14F-4D97-AF65-F5344CB8AC3E}">
        <p14:creationId xmlns:p14="http://schemas.microsoft.com/office/powerpoint/2010/main" val="1789435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实现</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Android</a:t>
            </a:r>
            <a:r>
              <a:rPr lang="zh-CN" altLang="en-US" dirty="0" smtClean="0"/>
              <a:t>平台，基于第三方</a:t>
            </a:r>
            <a:r>
              <a:rPr lang="en-US" altLang="zh-CN" dirty="0" smtClean="0"/>
              <a:t>AR SDK</a:t>
            </a:r>
            <a:r>
              <a:rPr lang="zh-CN" altLang="en-US" dirty="0" smtClean="0"/>
              <a:t>，可选择的包括：</a:t>
            </a:r>
            <a:endParaRPr lang="en-US" altLang="zh-CN" dirty="0" smtClean="0"/>
          </a:p>
          <a:p>
            <a:r>
              <a:rPr lang="en-US" altLang="zh-CN" dirty="0" smtClean="0"/>
              <a:t>VUFORIA SDK</a:t>
            </a:r>
          </a:p>
          <a:p>
            <a:r>
              <a:rPr lang="en-US" altLang="zh-CN" dirty="0" err="1" smtClean="0"/>
              <a:t>EasyAR</a:t>
            </a:r>
            <a:r>
              <a:rPr lang="en-US" altLang="zh-CN" dirty="0" smtClean="0"/>
              <a:t> SDK</a:t>
            </a:r>
          </a:p>
          <a:p>
            <a:r>
              <a:rPr lang="zh-CN" altLang="en-US" dirty="0"/>
              <a:t>？</a:t>
            </a:r>
          </a:p>
        </p:txBody>
      </p:sp>
    </p:spTree>
    <p:extLst>
      <p:ext uri="{BB962C8B-B14F-4D97-AF65-F5344CB8AC3E}">
        <p14:creationId xmlns:p14="http://schemas.microsoft.com/office/powerpoint/2010/main" val="3855971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723900"/>
            <a:ext cx="10515600" cy="5453063"/>
          </a:xfrm>
        </p:spPr>
        <p:txBody>
          <a:bodyPr anchor="ctr">
            <a:normAutofit/>
          </a:bodyPr>
          <a:lstStyle/>
          <a:p>
            <a:pPr marL="0" indent="0" algn="ctr">
              <a:buNone/>
            </a:pPr>
            <a:r>
              <a:rPr lang="zh-CN" altLang="en-US" sz="6600" dirty="0" smtClean="0"/>
              <a:t>完</a:t>
            </a:r>
            <a:endParaRPr lang="zh-CN" altLang="en-US" sz="6600" dirty="0"/>
          </a:p>
        </p:txBody>
      </p:sp>
    </p:spTree>
    <p:extLst>
      <p:ext uri="{BB962C8B-B14F-4D97-AF65-F5344CB8AC3E}">
        <p14:creationId xmlns:p14="http://schemas.microsoft.com/office/powerpoint/2010/main" val="1895319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新的解决方案</a:t>
            </a:r>
            <a:r>
              <a:rPr lang="en-US" altLang="zh-CN" dirty="0" smtClean="0"/>
              <a:t>—AVR</a:t>
            </a:r>
            <a:endParaRPr lang="zh-CN" altLang="en-US" dirty="0"/>
          </a:p>
        </p:txBody>
      </p:sp>
      <p:sp>
        <p:nvSpPr>
          <p:cNvPr id="3" name="内容占位符 2"/>
          <p:cNvSpPr>
            <a:spLocks noGrp="1"/>
          </p:cNvSpPr>
          <p:nvPr>
            <p:ph idx="1"/>
          </p:nvPr>
        </p:nvSpPr>
        <p:spPr>
          <a:xfrm>
            <a:off x="815622" y="1486958"/>
            <a:ext cx="10515600" cy="4351338"/>
          </a:xfrm>
        </p:spPr>
        <p:txBody>
          <a:bodyPr>
            <a:normAutofit lnSpcReduction="10000"/>
          </a:bodyPr>
          <a:lstStyle/>
          <a:p>
            <a:pPr marL="0" indent="0">
              <a:buNone/>
            </a:pPr>
            <a:r>
              <a:rPr lang="en-US" altLang="zh-CN" sz="2400" dirty="0"/>
              <a:t>Augmented Vehicular </a:t>
            </a:r>
            <a:r>
              <a:rPr lang="en-US" altLang="zh-CN" sz="2400" dirty="0" smtClean="0"/>
              <a:t>Reality</a:t>
            </a:r>
            <a:r>
              <a:rPr lang="zh-CN" altLang="en-US" sz="2400" dirty="0" smtClean="0"/>
              <a:t>：</a:t>
            </a:r>
            <a:endParaRPr lang="en-US" altLang="zh-CN" sz="2400" dirty="0" smtClean="0"/>
          </a:p>
          <a:p>
            <a:pPr marL="0" indent="0">
              <a:buNone/>
            </a:pPr>
            <a:r>
              <a:rPr lang="zh-CN" altLang="en-US" sz="2400" dirty="0" smtClean="0"/>
              <a:t>通过附近其他车辆</a:t>
            </a:r>
            <a:r>
              <a:rPr lang="zh-CN" altLang="en-US" sz="2400" dirty="0"/>
              <a:t>共享视觉信息来拓宽车辆</a:t>
            </a:r>
            <a:r>
              <a:rPr lang="zh-CN" altLang="en-US" sz="2400" dirty="0" smtClean="0"/>
              <a:t>的视野。</a:t>
            </a:r>
            <a:endParaRPr lang="en-US" altLang="zh-CN" sz="2400" dirty="0" smtClean="0"/>
          </a:p>
          <a:p>
            <a:pPr marL="0" indent="0">
              <a:buNone/>
            </a:pPr>
            <a:endParaRPr lang="en-US" altLang="zh-CN" sz="2400" dirty="0"/>
          </a:p>
          <a:p>
            <a:pPr marL="0" indent="0">
              <a:buNone/>
            </a:pPr>
            <a:r>
              <a:rPr lang="zh-CN" altLang="en-US" sz="2400" dirty="0" smtClean="0"/>
              <a:t>一个应用场景：</a:t>
            </a:r>
            <a:endParaRPr lang="en-US" altLang="zh-CN" sz="2400" dirty="0" smtClean="0"/>
          </a:p>
          <a:p>
            <a:pPr marL="0" indent="0">
              <a:buNone/>
            </a:pPr>
            <a:r>
              <a:rPr lang="zh-CN" altLang="en-US" sz="2400" dirty="0" smtClean="0"/>
              <a:t>并排的两辆车，后面一辆车会因为前面车辆的视线阻挡而不能获取到足够的视野，这样无人驾驶系统因为没有足够的信息就不能做出正确的决策。</a:t>
            </a:r>
            <a:endParaRPr lang="en-US" altLang="zh-CN" sz="2400" dirty="0" smtClean="0"/>
          </a:p>
          <a:p>
            <a:pPr marL="0" indent="0">
              <a:buNone/>
            </a:pPr>
            <a:endParaRPr lang="en-US" altLang="zh-CN" sz="2400" dirty="0"/>
          </a:p>
          <a:p>
            <a:pPr marL="0" indent="0">
              <a:buNone/>
            </a:pPr>
            <a:r>
              <a:rPr lang="en-US" altLang="zh-CN" sz="2400" dirty="0" smtClean="0"/>
              <a:t>AVR</a:t>
            </a:r>
            <a:r>
              <a:rPr lang="zh-CN" altLang="en-US" sz="2400" dirty="0" smtClean="0"/>
              <a:t>提供了解决方案：</a:t>
            </a:r>
            <a:endParaRPr lang="en-US" altLang="zh-CN" sz="2400" dirty="0" smtClean="0"/>
          </a:p>
          <a:p>
            <a:pPr marL="0" indent="0">
              <a:buNone/>
            </a:pPr>
            <a:r>
              <a:rPr lang="zh-CN" altLang="en-US" sz="2400" dirty="0" smtClean="0"/>
              <a:t>前面一辆车与后面的车辆共享视图信息，通过位置变化以及图像处理，后面的车辆将前面车辆共享的视图信息合并到本地的视图中，达到拓宽视野的目的。</a:t>
            </a:r>
            <a:endParaRPr lang="zh-CN" altLang="en-US" dirty="0"/>
          </a:p>
        </p:txBody>
      </p:sp>
    </p:spTree>
    <p:extLst>
      <p:ext uri="{BB962C8B-B14F-4D97-AF65-F5344CB8AC3E}">
        <p14:creationId xmlns:p14="http://schemas.microsoft.com/office/powerpoint/2010/main" val="877924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320800"/>
            <a:ext cx="10515600" cy="4856163"/>
          </a:xfrm>
        </p:spPr>
        <p:txBody>
          <a:bodyPr/>
          <a:lstStyle/>
          <a:p>
            <a:pPr marL="0" indent="0">
              <a:buNone/>
            </a:pPr>
            <a:r>
              <a:rPr lang="en-US" altLang="zh-CN" dirty="0"/>
              <a:t>AVR </a:t>
            </a:r>
            <a:r>
              <a:rPr lang="zh-CN" altLang="en-US" dirty="0"/>
              <a:t>使用</a:t>
            </a:r>
            <a:r>
              <a:rPr lang="en-US" altLang="zh-CN" dirty="0"/>
              <a:t>stereo cameras</a:t>
            </a:r>
            <a:r>
              <a:rPr lang="zh-CN" altLang="en-US" dirty="0"/>
              <a:t>，通过深度感知，生成以当前相机为参考坐标系中三维视图。然后在与周围车辆共享三维视图之前，需要解决的三个问题：</a:t>
            </a:r>
            <a:endParaRPr lang="en-US" altLang="zh-CN" dirty="0"/>
          </a:p>
          <a:p>
            <a:pPr marL="0" indent="0">
              <a:buNone/>
            </a:pPr>
            <a:endParaRPr lang="en-US" altLang="zh-CN" dirty="0" smtClean="0"/>
          </a:p>
          <a:p>
            <a:r>
              <a:rPr lang="zh-CN" altLang="en-US" dirty="0" smtClean="0"/>
              <a:t>确定</a:t>
            </a:r>
            <a:r>
              <a:rPr lang="zh-CN" altLang="en-US" dirty="0"/>
              <a:t>两辆车辆之间的公共坐标系</a:t>
            </a:r>
            <a:r>
              <a:rPr lang="en-US" altLang="zh-CN" dirty="0"/>
              <a:t>—</a:t>
            </a:r>
            <a:r>
              <a:rPr lang="zh-CN" altLang="en-US" dirty="0"/>
              <a:t>使用</a:t>
            </a:r>
            <a:r>
              <a:rPr lang="zh-CN" altLang="zh-CN" dirty="0"/>
              <a:t>稀疏三维特征图</a:t>
            </a:r>
            <a:r>
              <a:rPr lang="zh-CN" altLang="en-US" dirty="0"/>
              <a:t>进行位置定位</a:t>
            </a:r>
            <a:endParaRPr lang="en-US" altLang="zh-CN" dirty="0"/>
          </a:p>
          <a:p>
            <a:r>
              <a:rPr lang="zh-CN" altLang="en-US" dirty="0"/>
              <a:t>解决两辆车之间的视角差异</a:t>
            </a:r>
            <a:r>
              <a:rPr lang="en-US" altLang="zh-CN" dirty="0"/>
              <a:t>—</a:t>
            </a:r>
            <a:r>
              <a:rPr lang="zh-CN" altLang="zh-CN" dirty="0"/>
              <a:t>对汽车的视图进行</a:t>
            </a:r>
            <a:r>
              <a:rPr lang="zh-CN" altLang="zh-CN" dirty="0" smtClean="0"/>
              <a:t>三维透视变换</a:t>
            </a:r>
            <a:endParaRPr lang="en-US" altLang="zh-CN" dirty="0" smtClean="0"/>
          </a:p>
          <a:p>
            <a:r>
              <a:rPr lang="zh-CN" altLang="en-US" dirty="0"/>
              <a:t>减少数据传输的带宽与延迟</a:t>
            </a:r>
            <a:r>
              <a:rPr lang="en-US" altLang="zh-CN" dirty="0"/>
              <a:t>—</a:t>
            </a:r>
            <a:r>
              <a:rPr lang="zh-CN" altLang="en-US" dirty="0"/>
              <a:t>动态对象检最小化数据交换量</a:t>
            </a:r>
            <a:endParaRPr lang="en-US" altLang="zh-CN" dirty="0"/>
          </a:p>
          <a:p>
            <a:pPr marL="0" indent="0">
              <a:buNone/>
            </a:pPr>
            <a:endParaRPr lang="zh-CN" altLang="en-US" dirty="0"/>
          </a:p>
        </p:txBody>
      </p:sp>
    </p:spTree>
    <p:extLst>
      <p:ext uri="{BB962C8B-B14F-4D97-AF65-F5344CB8AC3E}">
        <p14:creationId xmlns:p14="http://schemas.microsoft.com/office/powerpoint/2010/main" val="1386109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AVR</a:t>
            </a:r>
            <a:r>
              <a:rPr lang="zh-CN" altLang="en-US" dirty="0" smtClean="0"/>
              <a:t>设计</a:t>
            </a:r>
            <a:r>
              <a:rPr lang="zh-CN" altLang="en-US" dirty="0" smtClean="0"/>
              <a:t>概括</a:t>
            </a:r>
            <a:endParaRPr lang="zh-CN" altLang="en-US" dirty="0"/>
          </a:p>
        </p:txBody>
      </p:sp>
      <p:sp>
        <p:nvSpPr>
          <p:cNvPr id="3" name="内容占位符 2"/>
          <p:cNvSpPr>
            <a:spLocks noGrp="1"/>
          </p:cNvSpPr>
          <p:nvPr>
            <p:ph idx="1"/>
          </p:nvPr>
        </p:nvSpPr>
        <p:spPr>
          <a:xfrm>
            <a:off x="838200" y="2453698"/>
            <a:ext cx="9592733" cy="2367684"/>
          </a:xfrm>
        </p:spPr>
        <p:txBody>
          <a:bodyPr>
            <a:normAutofit/>
          </a:bodyPr>
          <a:lstStyle/>
          <a:p>
            <a:pPr marL="0" indent="0">
              <a:buNone/>
            </a:pPr>
            <a:r>
              <a:rPr lang="zh-CN" altLang="en-US" dirty="0" smtClean="0"/>
              <a:t>创建了一个拓展的三维地图来实时更新车辆周围的环境信息，利用</a:t>
            </a:r>
            <a:r>
              <a:rPr lang="en-US" altLang="zh-CN" dirty="0"/>
              <a:t>crowd-sourced sparse HD </a:t>
            </a:r>
            <a:r>
              <a:rPr lang="en-US" altLang="zh-CN" dirty="0" smtClean="0"/>
              <a:t>map </a:t>
            </a:r>
            <a:r>
              <a:rPr lang="zh-CN" altLang="en-US" dirty="0" smtClean="0"/>
              <a:t>来定位车辆的位置信息，使用无线通信技术在车辆间共享视图信息，为了最小化传输延迟，只传输动态对象。</a:t>
            </a:r>
            <a:endParaRPr lang="en-US" altLang="zh-CN" dirty="0" smtClean="0"/>
          </a:p>
          <a:p>
            <a:pPr marL="0" indent="0">
              <a:buNone/>
            </a:pPr>
            <a:endParaRPr lang="en-US" altLang="zh-CN" dirty="0" smtClean="0"/>
          </a:p>
          <a:p>
            <a:pPr marL="0" indent="0">
              <a:buNone/>
            </a:pPr>
            <a:endParaRPr lang="zh-CN" altLang="en-US" dirty="0"/>
          </a:p>
        </p:txBody>
      </p:sp>
    </p:spTree>
    <p:extLst>
      <p:ext uri="{BB962C8B-B14F-4D97-AF65-F5344CB8AC3E}">
        <p14:creationId xmlns:p14="http://schemas.microsoft.com/office/powerpoint/2010/main" val="1032899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a:t>
            </a:r>
            <a:r>
              <a:rPr lang="zh-CN" altLang="en-US" dirty="0" smtClean="0"/>
              <a:t>概念</a:t>
            </a:r>
            <a:r>
              <a:rPr lang="en-US" altLang="zh-CN" dirty="0" smtClean="0"/>
              <a:t>—</a:t>
            </a:r>
            <a:r>
              <a:rPr lang="zh-CN" altLang="en-US" dirty="0" smtClean="0"/>
              <a:t>点云</a:t>
            </a:r>
            <a:endParaRPr lang="zh-CN" altLang="en-US" dirty="0"/>
          </a:p>
        </p:txBody>
      </p:sp>
      <p:sp>
        <p:nvSpPr>
          <p:cNvPr id="3" name="内容占位符 2"/>
          <p:cNvSpPr>
            <a:spLocks noGrp="1"/>
          </p:cNvSpPr>
          <p:nvPr>
            <p:ph idx="1"/>
          </p:nvPr>
        </p:nvSpPr>
        <p:spPr>
          <a:xfrm>
            <a:off x="838200" y="1399822"/>
            <a:ext cx="10515600" cy="4777141"/>
          </a:xfrm>
        </p:spPr>
        <p:txBody>
          <a:bodyPr/>
          <a:lstStyle/>
          <a:p>
            <a:pPr marL="0" indent="0">
              <a:buNone/>
            </a:pPr>
            <a:r>
              <a:rPr lang="zh-CN" altLang="en-US" dirty="0"/>
              <a:t>无人驾驶驾驶系统利用传感设备生成“点云</a:t>
            </a:r>
            <a:r>
              <a:rPr lang="en-US" altLang="zh-CN" dirty="0"/>
              <a:t>(point cloud)</a:t>
            </a:r>
            <a:r>
              <a:rPr lang="zh-CN" altLang="en-US" dirty="0"/>
              <a:t>”</a:t>
            </a:r>
            <a:r>
              <a:rPr lang="en-US" altLang="zh-CN" dirty="0"/>
              <a:t>,</a:t>
            </a:r>
            <a:r>
              <a:rPr lang="zh-CN" altLang="en-US" dirty="0"/>
              <a:t>点云代表当前驾驶环境的三维视图。其中每一个点代表了一个三维像素，与一个特定的位置相关联。</a:t>
            </a:r>
            <a:endParaRPr lang="en-US" altLang="zh-CN" dirty="0"/>
          </a:p>
          <a:p>
            <a:pPr marL="0" indent="0">
              <a:buNone/>
            </a:pPr>
            <a:endParaRPr lang="zh-CN" alt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678" y="2673175"/>
            <a:ext cx="693420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32277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buNone/>
            </a:pPr>
            <a:r>
              <a:rPr lang="zh-CN" altLang="en-US" dirty="0" smtClean="0"/>
              <a:t>在点云的基础上</a:t>
            </a:r>
            <a:r>
              <a:rPr lang="zh-CN" altLang="zh-CN" dirty="0" smtClean="0"/>
              <a:t>使用</a:t>
            </a:r>
            <a:r>
              <a:rPr lang="zh-CN" altLang="zh-CN" dirty="0"/>
              <a:t>先进的图像识别框架来识别对象类型</a:t>
            </a:r>
            <a:r>
              <a:rPr lang="zh-CN" altLang="zh-CN" dirty="0" smtClean="0"/>
              <a:t>以及对象</a:t>
            </a:r>
            <a:r>
              <a:rPr lang="zh-CN" altLang="en-US" dirty="0" smtClean="0"/>
              <a:t>在环境中</a:t>
            </a:r>
            <a:r>
              <a:rPr lang="zh-CN" altLang="zh-CN" dirty="0" smtClean="0"/>
              <a:t>的深度</a:t>
            </a:r>
            <a:endParaRPr lang="en-US" altLang="zh-CN" dirty="0" smtClean="0"/>
          </a:p>
          <a:p>
            <a:pPr marL="0" indent="0">
              <a:buNone/>
            </a:pPr>
            <a:endParaRPr lang="zh-CN" altLang="zh-CN" dirty="0"/>
          </a:p>
          <a:p>
            <a:pPr marL="0" indent="0">
              <a:buNone/>
            </a:pPr>
            <a:r>
              <a:rPr lang="zh-CN" altLang="zh-CN" dirty="0" smtClean="0"/>
              <a:t>可</a:t>
            </a:r>
            <a:r>
              <a:rPr lang="zh-CN" altLang="zh-CN" dirty="0"/>
              <a:t>共享的信息等级：</a:t>
            </a:r>
          </a:p>
          <a:p>
            <a:pPr lvl="0"/>
            <a:r>
              <a:rPr lang="zh-CN" altLang="en-US" dirty="0" smtClean="0"/>
              <a:t>捕捉到的整个点云</a:t>
            </a:r>
            <a:endParaRPr lang="en-US" altLang="zh-CN" dirty="0" smtClean="0"/>
          </a:p>
          <a:p>
            <a:pPr lvl="0"/>
            <a:r>
              <a:rPr lang="zh-CN" altLang="en-US" dirty="0" smtClean="0"/>
              <a:t>点云中的某些特定对象</a:t>
            </a:r>
            <a:endParaRPr lang="en-US" altLang="zh-CN" dirty="0" smtClean="0"/>
          </a:p>
          <a:p>
            <a:pPr lvl="0"/>
            <a:r>
              <a:rPr lang="zh-CN" altLang="en-US" dirty="0" smtClean="0"/>
              <a:t>映射到二维图像中的对象</a:t>
            </a:r>
            <a:endParaRPr lang="en-US" altLang="zh-CN" dirty="0" smtClean="0"/>
          </a:p>
          <a:p>
            <a:pPr lvl="0"/>
            <a:r>
              <a:rPr lang="zh-CN" altLang="en-US" dirty="0" smtClean="0"/>
              <a:t>对象的标签</a:t>
            </a:r>
            <a:endParaRPr lang="zh-CN" altLang="zh-CN" dirty="0" smtClean="0"/>
          </a:p>
          <a:p>
            <a:pPr marL="0" indent="0">
              <a:buNone/>
            </a:pPr>
            <a:endParaRPr lang="zh-CN" altLang="en-US" dirty="0"/>
          </a:p>
        </p:txBody>
      </p:sp>
    </p:spTree>
    <p:extLst>
      <p:ext uri="{BB962C8B-B14F-4D97-AF65-F5344CB8AC3E}">
        <p14:creationId xmlns:p14="http://schemas.microsoft.com/office/powerpoint/2010/main" val="20696167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创建</a:t>
            </a:r>
            <a:r>
              <a:rPr lang="en-US" altLang="zh-CN" sz="3600" dirty="0" smtClean="0"/>
              <a:t>Sparse 3-D </a:t>
            </a:r>
            <a:r>
              <a:rPr lang="en-US" altLang="zh-CN" sz="3600" dirty="0"/>
              <a:t>Feature </a:t>
            </a:r>
            <a:r>
              <a:rPr lang="en-US" altLang="zh-CN" sz="3600" dirty="0" smtClean="0"/>
              <a:t>Maps</a:t>
            </a:r>
            <a:endParaRPr lang="zh-CN" altLang="en-US" sz="3600" dirty="0"/>
          </a:p>
        </p:txBody>
      </p:sp>
      <p:sp>
        <p:nvSpPr>
          <p:cNvPr id="3" name="内容占位符 2"/>
          <p:cNvSpPr>
            <a:spLocks noGrp="1"/>
          </p:cNvSpPr>
          <p:nvPr>
            <p:ph idx="1"/>
          </p:nvPr>
        </p:nvSpPr>
        <p:spPr/>
        <p:txBody>
          <a:bodyPr/>
          <a:lstStyle/>
          <a:p>
            <a:pPr marL="0" indent="0">
              <a:buNone/>
            </a:pPr>
            <a:r>
              <a:rPr lang="zh-CN" altLang="zh-CN" sz="2000" dirty="0"/>
              <a:t>两</a:t>
            </a:r>
            <a:r>
              <a:rPr lang="zh-CN" altLang="zh-CN" sz="2000" dirty="0" smtClean="0"/>
              <a:t>个</a:t>
            </a:r>
            <a:r>
              <a:rPr lang="zh-CN" altLang="en-US" sz="2000" dirty="0" smtClean="0"/>
              <a:t>视图中的</a:t>
            </a:r>
            <a:r>
              <a:rPr lang="zh-CN" altLang="zh-CN" sz="2000" dirty="0" smtClean="0"/>
              <a:t>对象</a:t>
            </a:r>
            <a:r>
              <a:rPr lang="zh-CN" altLang="zh-CN" sz="2000" dirty="0"/>
              <a:t>基于同一个地图或者同一个坐标系进行定位，这样通过在两</a:t>
            </a:r>
            <a:r>
              <a:rPr lang="zh-CN" altLang="zh-CN" sz="2000" dirty="0" smtClean="0"/>
              <a:t>个</a:t>
            </a:r>
            <a:r>
              <a:rPr lang="zh-CN" altLang="en-US" sz="2000" dirty="0" smtClean="0"/>
              <a:t>视图就可以通过这个中间的坐标系来</a:t>
            </a:r>
            <a:r>
              <a:rPr lang="zh-CN" altLang="zh-CN" sz="2000" dirty="0" smtClean="0"/>
              <a:t>传递</a:t>
            </a:r>
            <a:r>
              <a:rPr lang="zh-CN" altLang="zh-CN" sz="2000" dirty="0"/>
              <a:t>信息</a:t>
            </a:r>
            <a:r>
              <a:rPr lang="zh-CN" altLang="zh-CN" sz="2000" dirty="0" smtClean="0"/>
              <a:t>，</a:t>
            </a:r>
            <a:r>
              <a:rPr lang="zh-CN" altLang="en-US" sz="2000" dirty="0" smtClean="0"/>
              <a:t>这样就能够在把一个视图中的对象标注到另外一个视图中。</a:t>
            </a:r>
            <a:endParaRPr lang="en-US" altLang="zh-CN" sz="2000" dirty="0" smtClean="0"/>
          </a:p>
          <a:p>
            <a:pPr marL="0" indent="0">
              <a:buNone/>
            </a:pPr>
            <a:endParaRPr lang="en-US" altLang="zh-CN" sz="2000" dirty="0" smtClean="0"/>
          </a:p>
          <a:p>
            <a:pPr marL="0" indent="0">
              <a:buNone/>
            </a:pPr>
            <a:r>
              <a:rPr lang="zh-CN" altLang="zh-CN" sz="2000" dirty="0"/>
              <a:t>当一辆车通过一条街道的时候，会检测并记录当前环境中稳定的（静止的）对象，形成一幅当前环境的三维特征图，在特征图中准确标志每个对象的</a:t>
            </a:r>
            <a:r>
              <a:rPr lang="zh-CN" altLang="zh-CN" sz="2000" dirty="0" smtClean="0"/>
              <a:t>位置</a:t>
            </a:r>
            <a:r>
              <a:rPr lang="zh-CN" altLang="en-US" sz="2000" dirty="0" smtClean="0"/>
              <a:t>；</a:t>
            </a:r>
            <a:endParaRPr lang="en-US" altLang="zh-CN" sz="2000" dirty="0" smtClean="0"/>
          </a:p>
          <a:p>
            <a:pPr marL="0" indent="0">
              <a:buNone/>
            </a:pPr>
            <a:endParaRPr lang="zh-CN" altLang="zh-CN" sz="2000" dirty="0"/>
          </a:p>
          <a:p>
            <a:pPr marL="0" indent="0">
              <a:buNone/>
            </a:pP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866" y="1241777"/>
            <a:ext cx="8520976" cy="4926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290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3149</TotalTime>
  <Words>1893</Words>
  <Application>Microsoft Office PowerPoint</Application>
  <PresentationFormat>宽屏</PresentationFormat>
  <Paragraphs>139</Paragraphs>
  <Slides>33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33</vt:i4>
      </vt:variant>
    </vt:vector>
  </HeadingPairs>
  <TitlesOfParts>
    <vt:vector size="38" baseType="lpstr">
      <vt:lpstr>等线</vt:lpstr>
      <vt:lpstr>等线 Light</vt:lpstr>
      <vt:lpstr>Arial</vt:lpstr>
      <vt:lpstr>Tahoma</vt:lpstr>
      <vt:lpstr>Office 主题​​</vt:lpstr>
      <vt:lpstr>论文报告</vt:lpstr>
      <vt:lpstr>Augmented Vehicular Reality: Enabling Extended Vision for Future Vehicles</vt:lpstr>
      <vt:lpstr>现有方案及其不足</vt:lpstr>
      <vt:lpstr>新的解决方案—AVR</vt:lpstr>
      <vt:lpstr>PowerPoint 演示文稿</vt:lpstr>
      <vt:lpstr>AVR设计概括</vt:lpstr>
      <vt:lpstr>相关概念—点云</vt:lpstr>
      <vt:lpstr>PowerPoint 演示文稿</vt:lpstr>
      <vt:lpstr>创建Sparse 3-D Feature Maps</vt:lpstr>
      <vt:lpstr>创建HD map</vt:lpstr>
      <vt:lpstr>视野拓展</vt:lpstr>
      <vt:lpstr>PowerPoint 演示文稿</vt:lpstr>
      <vt:lpstr>动态对象检测与隔离</vt:lpstr>
      <vt:lpstr>PowerPoint 演示文稿</vt:lpstr>
      <vt:lpstr>结果分析—Extended Vision</vt:lpstr>
      <vt:lpstr>结果分析—Bandwidth and Latency</vt:lpstr>
      <vt:lpstr>A Mobile Augmented Reality System for Exhibition Hall Based on Vuforia</vt:lpstr>
      <vt:lpstr>关于MAR</vt:lpstr>
      <vt:lpstr>MAR系统结构</vt:lpstr>
      <vt:lpstr>目标识别</vt:lpstr>
      <vt:lpstr>Tracking Register Technology</vt:lpstr>
      <vt:lpstr>高效渲染</vt:lpstr>
      <vt:lpstr>VUFORIA</vt:lpstr>
      <vt:lpstr>系统结构</vt:lpstr>
      <vt:lpstr>系统结构</vt:lpstr>
      <vt:lpstr>系统结构</vt:lpstr>
      <vt:lpstr>实验结果展示</vt:lpstr>
      <vt:lpstr>毕设构想</vt:lpstr>
      <vt:lpstr>是干嘛的</vt:lpstr>
      <vt:lpstr>亮点</vt:lpstr>
      <vt:lpstr>应用</vt:lpstr>
      <vt:lpstr>实现</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邓 旺</cp:lastModifiedBy>
  <cp:revision>41</cp:revision>
  <dcterms:created xsi:type="dcterms:W3CDTF">2018-10-26T08:11:29Z</dcterms:created>
  <dcterms:modified xsi:type="dcterms:W3CDTF">2018-10-30T03:33:47Z</dcterms:modified>
</cp:coreProperties>
</file>